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8" r:id="rId5"/>
    <p:sldMasterId id="2147493712" r:id="rId6"/>
    <p:sldMasterId id="2147493725" r:id="rId7"/>
    <p:sldMasterId id="2147493739" r:id="rId8"/>
    <p:sldMasterId id="2147493750" r:id="rId9"/>
  </p:sldMasterIdLst>
  <p:notesMasterIdLst>
    <p:notesMasterId r:id="rId142"/>
  </p:notesMasterIdLst>
  <p:handoutMasterIdLst>
    <p:handoutMasterId r:id="rId143"/>
  </p:handoutMasterIdLst>
  <p:sldIdLst>
    <p:sldId id="854" r:id="rId10"/>
    <p:sldId id="1206" r:id="rId11"/>
    <p:sldId id="1207" r:id="rId12"/>
    <p:sldId id="1208" r:id="rId13"/>
    <p:sldId id="1210" r:id="rId14"/>
    <p:sldId id="508" r:id="rId15"/>
    <p:sldId id="459" r:id="rId16"/>
    <p:sldId id="460" r:id="rId17"/>
    <p:sldId id="441" r:id="rId18"/>
    <p:sldId id="462" r:id="rId19"/>
    <p:sldId id="1209" r:id="rId20"/>
    <p:sldId id="802" r:id="rId21"/>
    <p:sldId id="805" r:id="rId22"/>
    <p:sldId id="803" r:id="rId23"/>
    <p:sldId id="804" r:id="rId24"/>
    <p:sldId id="1237" r:id="rId25"/>
    <p:sldId id="810" r:id="rId26"/>
    <p:sldId id="463" r:id="rId27"/>
    <p:sldId id="465" r:id="rId28"/>
    <p:sldId id="466" r:id="rId29"/>
    <p:sldId id="467" r:id="rId30"/>
    <p:sldId id="468" r:id="rId31"/>
    <p:sldId id="469" r:id="rId32"/>
    <p:sldId id="470" r:id="rId33"/>
    <p:sldId id="471" r:id="rId34"/>
    <p:sldId id="477" r:id="rId35"/>
    <p:sldId id="478" r:id="rId36"/>
    <p:sldId id="480" r:id="rId37"/>
    <p:sldId id="482" r:id="rId38"/>
    <p:sldId id="483" r:id="rId39"/>
    <p:sldId id="484" r:id="rId40"/>
    <p:sldId id="486" r:id="rId41"/>
    <p:sldId id="487" r:id="rId42"/>
    <p:sldId id="813" r:id="rId43"/>
    <p:sldId id="815" r:id="rId44"/>
    <p:sldId id="506" r:id="rId45"/>
    <p:sldId id="435" r:id="rId46"/>
    <p:sldId id="436" r:id="rId47"/>
    <p:sldId id="1238" r:id="rId48"/>
    <p:sldId id="1211" r:id="rId49"/>
    <p:sldId id="1230" r:id="rId50"/>
    <p:sldId id="540" r:id="rId51"/>
    <p:sldId id="1212" r:id="rId52"/>
    <p:sldId id="1213" r:id="rId53"/>
    <p:sldId id="657" r:id="rId54"/>
    <p:sldId id="658" r:id="rId55"/>
    <p:sldId id="345" r:id="rId56"/>
    <p:sldId id="659" r:id="rId57"/>
    <p:sldId id="660" r:id="rId58"/>
    <p:sldId id="261" r:id="rId59"/>
    <p:sldId id="1214" r:id="rId60"/>
    <p:sldId id="1215" r:id="rId61"/>
    <p:sldId id="1216" r:id="rId62"/>
    <p:sldId id="1217" r:id="rId63"/>
    <p:sldId id="1219" r:id="rId64"/>
    <p:sldId id="1220" r:id="rId65"/>
    <p:sldId id="1221" r:id="rId66"/>
    <p:sldId id="1222" r:id="rId67"/>
    <p:sldId id="1223" r:id="rId68"/>
    <p:sldId id="1224" r:id="rId69"/>
    <p:sldId id="1225" r:id="rId70"/>
    <p:sldId id="1226" r:id="rId71"/>
    <p:sldId id="1227" r:id="rId72"/>
    <p:sldId id="1228" r:id="rId73"/>
    <p:sldId id="676" r:id="rId74"/>
    <p:sldId id="677" r:id="rId75"/>
    <p:sldId id="678" r:id="rId76"/>
    <p:sldId id="679" r:id="rId77"/>
    <p:sldId id="680" r:id="rId78"/>
    <p:sldId id="681" r:id="rId79"/>
    <p:sldId id="682" r:id="rId80"/>
    <p:sldId id="683" r:id="rId81"/>
    <p:sldId id="684" r:id="rId82"/>
    <p:sldId id="687" r:id="rId83"/>
    <p:sldId id="688" r:id="rId84"/>
    <p:sldId id="689" r:id="rId85"/>
    <p:sldId id="1232" r:id="rId86"/>
    <p:sldId id="1233" r:id="rId87"/>
    <p:sldId id="1105" r:id="rId88"/>
    <p:sldId id="453" r:id="rId89"/>
    <p:sldId id="256" r:id="rId90"/>
    <p:sldId id="257" r:id="rId91"/>
    <p:sldId id="258" r:id="rId92"/>
    <p:sldId id="450" r:id="rId93"/>
    <p:sldId id="275" r:id="rId94"/>
    <p:sldId id="405" r:id="rId95"/>
    <p:sldId id="451" r:id="rId96"/>
    <p:sldId id="452" r:id="rId97"/>
    <p:sldId id="415" r:id="rId98"/>
    <p:sldId id="1234" r:id="rId99"/>
    <p:sldId id="1235" r:id="rId100"/>
    <p:sldId id="1236" r:id="rId101"/>
    <p:sldId id="1231" r:id="rId102"/>
    <p:sldId id="661" r:id="rId103"/>
    <p:sldId id="265" r:id="rId104"/>
    <p:sldId id="266" r:id="rId105"/>
    <p:sldId id="267" r:id="rId106"/>
    <p:sldId id="376" r:id="rId107"/>
    <p:sldId id="662" r:id="rId108"/>
    <p:sldId id="269" r:id="rId109"/>
    <p:sldId id="663" r:id="rId110"/>
    <p:sldId id="373" r:id="rId111"/>
    <p:sldId id="664" r:id="rId112"/>
    <p:sldId id="665" r:id="rId113"/>
    <p:sldId id="273" r:id="rId114"/>
    <p:sldId id="666" r:id="rId115"/>
    <p:sldId id="274" r:id="rId116"/>
    <p:sldId id="667" r:id="rId117"/>
    <p:sldId id="668" r:id="rId118"/>
    <p:sldId id="326" r:id="rId119"/>
    <p:sldId id="329" r:id="rId120"/>
    <p:sldId id="669" r:id="rId121"/>
    <p:sldId id="670" r:id="rId122"/>
    <p:sldId id="671" r:id="rId123"/>
    <p:sldId id="672" r:id="rId124"/>
    <p:sldId id="332" r:id="rId125"/>
    <p:sldId id="673" r:id="rId126"/>
    <p:sldId id="674" r:id="rId127"/>
    <p:sldId id="675" r:id="rId128"/>
    <p:sldId id="377" r:id="rId129"/>
    <p:sldId id="282" r:id="rId130"/>
    <p:sldId id="281" r:id="rId131"/>
    <p:sldId id="378" r:id="rId132"/>
    <p:sldId id="379" r:id="rId133"/>
    <p:sldId id="544" r:id="rId134"/>
    <p:sldId id="545" r:id="rId135"/>
    <p:sldId id="546" r:id="rId136"/>
    <p:sldId id="547" r:id="rId137"/>
    <p:sldId id="549" r:id="rId138"/>
    <p:sldId id="550" r:id="rId139"/>
    <p:sldId id="562" r:id="rId140"/>
    <p:sldId id="563" r:id="rId14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63"/>
    <p:restoredTop sz="97039"/>
  </p:normalViewPr>
  <p:slideViewPr>
    <p:cSldViewPr snapToObjects="1">
      <p:cViewPr varScale="1">
        <p:scale>
          <a:sx n="197" d="100"/>
          <a:sy n="197" d="100"/>
        </p:scale>
        <p:origin x="560"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4/2/21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4/2/21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E16A20E1-CD70-9842-A5D8-4F613D95EB9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6" name="Rectangle 3">
            <a:extLst>
              <a:ext uri="{FF2B5EF4-FFF2-40B4-BE49-F238E27FC236}">
                <a16:creationId xmlns:a16="http://schemas.microsoft.com/office/drawing/2014/main" id="{2B53C421-CC9A-384A-B196-E1AF576FCD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16</a:t>
            </a:r>
          </a:p>
        </p:txBody>
      </p:sp>
      <p:sp>
        <p:nvSpPr>
          <p:cNvPr id="26627" name="Rectangle 4">
            <a:extLst>
              <a:ext uri="{FF2B5EF4-FFF2-40B4-BE49-F238E27FC236}">
                <a16:creationId xmlns:a16="http://schemas.microsoft.com/office/drawing/2014/main" id="{2DEBC493-A84A-7A46-AF58-6AF326801F7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8" name="Rectangle 5">
            <a:extLst>
              <a:ext uri="{FF2B5EF4-FFF2-40B4-BE49-F238E27FC236}">
                <a16:creationId xmlns:a16="http://schemas.microsoft.com/office/drawing/2014/main" id="{C2D5415A-ECC3-7643-BC1F-474E7F4C9F31}"/>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9" name="Rectangle 6">
            <a:extLst>
              <a:ext uri="{FF2B5EF4-FFF2-40B4-BE49-F238E27FC236}">
                <a16:creationId xmlns:a16="http://schemas.microsoft.com/office/drawing/2014/main" id="{08DF7478-53F6-3F42-9CBD-A5D80A6FBE76}"/>
              </a:ext>
            </a:extLst>
          </p:cNvPr>
          <p:cNvSpPr>
            <a:spLocks noGrp="1" noRot="1" noChangeAspect="1" noChangeArrowheads="1" noTextEdit="1"/>
          </p:cNvSpPr>
          <p:nvPr>
            <p:ph type="sldImg"/>
          </p:nvPr>
        </p:nvSpPr>
        <p:spPr>
          <a:ln cap="flat"/>
        </p:spPr>
      </p:sp>
      <p:sp>
        <p:nvSpPr>
          <p:cNvPr id="26630" name="Rectangle 7">
            <a:extLst>
              <a:ext uri="{FF2B5EF4-FFF2-40B4-BE49-F238E27FC236}">
                <a16:creationId xmlns:a16="http://schemas.microsoft.com/office/drawing/2014/main" id="{2183776A-87BA-864D-BCD8-6D06B2F08A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038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6CD35522-BF54-8F45-B2D7-C163AAB2BC77}"/>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2" name="Rectangle 3">
            <a:extLst>
              <a:ext uri="{FF2B5EF4-FFF2-40B4-BE49-F238E27FC236}">
                <a16:creationId xmlns:a16="http://schemas.microsoft.com/office/drawing/2014/main" id="{77ABAE65-B3CD-514C-A2BE-8B6C3A6B9BF9}"/>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19</a:t>
            </a:r>
          </a:p>
        </p:txBody>
      </p:sp>
      <p:sp>
        <p:nvSpPr>
          <p:cNvPr id="30723" name="Rectangle 4">
            <a:extLst>
              <a:ext uri="{FF2B5EF4-FFF2-40B4-BE49-F238E27FC236}">
                <a16:creationId xmlns:a16="http://schemas.microsoft.com/office/drawing/2014/main" id="{4FC8F4A5-88CA-C74A-8217-0751D89008F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4" name="Rectangle 5">
            <a:extLst>
              <a:ext uri="{FF2B5EF4-FFF2-40B4-BE49-F238E27FC236}">
                <a16:creationId xmlns:a16="http://schemas.microsoft.com/office/drawing/2014/main" id="{44A6E5FE-4478-944F-8164-AC2C2BE7A0FD}"/>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5" name="Rectangle 6">
            <a:extLst>
              <a:ext uri="{FF2B5EF4-FFF2-40B4-BE49-F238E27FC236}">
                <a16:creationId xmlns:a16="http://schemas.microsoft.com/office/drawing/2014/main" id="{D0A70C79-B37E-8048-8CFA-000A4DF7C878}"/>
              </a:ext>
            </a:extLst>
          </p:cNvPr>
          <p:cNvSpPr>
            <a:spLocks noGrp="1" noRot="1" noChangeAspect="1" noChangeArrowheads="1" noTextEdit="1"/>
          </p:cNvSpPr>
          <p:nvPr>
            <p:ph type="sldImg"/>
          </p:nvPr>
        </p:nvSpPr>
        <p:spPr>
          <a:ln cap="flat"/>
        </p:spPr>
      </p:sp>
      <p:sp>
        <p:nvSpPr>
          <p:cNvPr id="30726" name="Rectangle 7">
            <a:extLst>
              <a:ext uri="{FF2B5EF4-FFF2-40B4-BE49-F238E27FC236}">
                <a16:creationId xmlns:a16="http://schemas.microsoft.com/office/drawing/2014/main" id="{3795D91D-87CC-5B47-9D02-25E5BC3CA3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52818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45E20D-4A96-184F-8FDA-81613A057E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09994FFD-90A7-B34C-8C16-3595BD7DB92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5842" name="Rectangle 2">
            <a:extLst>
              <a:ext uri="{FF2B5EF4-FFF2-40B4-BE49-F238E27FC236}">
                <a16:creationId xmlns:a16="http://schemas.microsoft.com/office/drawing/2014/main" id="{6E928AE0-E46C-C145-B7B6-3FC99E97B333}"/>
              </a:ext>
            </a:extLst>
          </p:cNvPr>
          <p:cNvSpPr>
            <a:spLocks noGrp="1" noRot="1" noChangeAspect="1" noChangeArrowheads="1" noTextEdit="1"/>
          </p:cNvSpPr>
          <p:nvPr>
            <p:ph type="sldImg"/>
          </p:nvPr>
        </p:nvSpPr>
        <p:spPr>
          <a:xfrm>
            <a:off x="404813" y="695325"/>
            <a:ext cx="6188075" cy="3481388"/>
          </a:xfrm>
          <a:ln/>
        </p:spPr>
      </p:sp>
      <p:sp>
        <p:nvSpPr>
          <p:cNvPr id="35843" name="Rectangle 3">
            <a:extLst>
              <a:ext uri="{FF2B5EF4-FFF2-40B4-BE49-F238E27FC236}">
                <a16:creationId xmlns:a16="http://schemas.microsoft.com/office/drawing/2014/main" id="{35106FDB-1094-4546-ACF4-20027620B21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37838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E12AB6D-E17C-D942-A7D1-5FCE4AF07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BF3666E-41D0-E14E-89CC-A8AC651D7078}"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7890" name="Rectangle 2">
            <a:extLst>
              <a:ext uri="{FF2B5EF4-FFF2-40B4-BE49-F238E27FC236}">
                <a16:creationId xmlns:a16="http://schemas.microsoft.com/office/drawing/2014/main" id="{06A5E050-0896-714D-976C-04FC2D5B2178}"/>
              </a:ext>
            </a:extLst>
          </p:cNvPr>
          <p:cNvSpPr>
            <a:spLocks noGrp="1" noRot="1" noChangeAspect="1" noChangeArrowheads="1" noTextEdit="1"/>
          </p:cNvSpPr>
          <p:nvPr>
            <p:ph type="sldImg"/>
          </p:nvPr>
        </p:nvSpPr>
        <p:spPr>
          <a:xfrm>
            <a:off x="1177925" y="695325"/>
            <a:ext cx="4641850" cy="3481388"/>
          </a:xfrm>
          <a:ln/>
        </p:spPr>
      </p:sp>
      <p:sp>
        <p:nvSpPr>
          <p:cNvPr id="37891" name="Rectangle 3">
            <a:extLst>
              <a:ext uri="{FF2B5EF4-FFF2-40B4-BE49-F238E27FC236}">
                <a16:creationId xmlns:a16="http://schemas.microsoft.com/office/drawing/2014/main" id="{92556E0C-BE07-3846-8661-6346171FF767}"/>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2304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694BEF-5952-7B4C-AADA-BC7C861EB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64CBFAC-96EE-7444-856D-92E10DA4372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9938" name="Rectangle 2">
            <a:extLst>
              <a:ext uri="{FF2B5EF4-FFF2-40B4-BE49-F238E27FC236}">
                <a16:creationId xmlns:a16="http://schemas.microsoft.com/office/drawing/2014/main" id="{F94A154C-CCA1-BB4F-832C-F4A0E2203B10}"/>
              </a:ext>
            </a:extLst>
          </p:cNvPr>
          <p:cNvSpPr>
            <a:spLocks noGrp="1" noRot="1" noChangeAspect="1" noChangeArrowheads="1" noTextEdit="1"/>
          </p:cNvSpPr>
          <p:nvPr>
            <p:ph type="sldImg"/>
          </p:nvPr>
        </p:nvSpPr>
        <p:spPr>
          <a:xfrm>
            <a:off x="1177925" y="695325"/>
            <a:ext cx="4641850" cy="3481388"/>
          </a:xfrm>
          <a:ln/>
        </p:spPr>
      </p:sp>
      <p:sp>
        <p:nvSpPr>
          <p:cNvPr id="39939" name="Rectangle 3">
            <a:extLst>
              <a:ext uri="{FF2B5EF4-FFF2-40B4-BE49-F238E27FC236}">
                <a16:creationId xmlns:a16="http://schemas.microsoft.com/office/drawing/2014/main" id="{27C21830-5B0C-0349-993E-EDD522A34EF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5947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1863664-3B77-604E-93FF-D0F872FCA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4F09FEF-2422-584E-A12B-7B1208C8E8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1986" name="Rectangle 2">
            <a:extLst>
              <a:ext uri="{FF2B5EF4-FFF2-40B4-BE49-F238E27FC236}">
                <a16:creationId xmlns:a16="http://schemas.microsoft.com/office/drawing/2014/main" id="{95DB27B9-1AF8-634B-945E-7E1F45B859E3}"/>
              </a:ext>
            </a:extLst>
          </p:cNvPr>
          <p:cNvSpPr>
            <a:spLocks noGrp="1" noRot="1" noChangeAspect="1" noChangeArrowheads="1" noTextEdit="1"/>
          </p:cNvSpPr>
          <p:nvPr>
            <p:ph type="sldImg"/>
          </p:nvPr>
        </p:nvSpPr>
        <p:spPr>
          <a:xfrm>
            <a:off x="1177925" y="695325"/>
            <a:ext cx="4641850" cy="3481388"/>
          </a:xfrm>
          <a:ln/>
        </p:spPr>
      </p:sp>
      <p:sp>
        <p:nvSpPr>
          <p:cNvPr id="41987" name="Rectangle 3">
            <a:extLst>
              <a:ext uri="{FF2B5EF4-FFF2-40B4-BE49-F238E27FC236}">
                <a16:creationId xmlns:a16="http://schemas.microsoft.com/office/drawing/2014/main" id="{400D6D67-EF5D-BE4F-ABA6-7C8BE2FBFBA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4479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35AFE683-5BB4-1F4C-B457-7F6E320C9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482D786-7573-6B43-868E-3760608662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4034" name="Rectangle 2">
            <a:extLst>
              <a:ext uri="{FF2B5EF4-FFF2-40B4-BE49-F238E27FC236}">
                <a16:creationId xmlns:a16="http://schemas.microsoft.com/office/drawing/2014/main" id="{ED63B5F5-4B19-4041-AD96-B6A789F80B6D}"/>
              </a:ext>
            </a:extLst>
          </p:cNvPr>
          <p:cNvSpPr>
            <a:spLocks noGrp="1" noRot="1" noChangeAspect="1" noChangeArrowheads="1" noTextEdit="1"/>
          </p:cNvSpPr>
          <p:nvPr>
            <p:ph type="sldImg"/>
          </p:nvPr>
        </p:nvSpPr>
        <p:spPr>
          <a:xfrm>
            <a:off x="1177925" y="695325"/>
            <a:ext cx="4641850" cy="3481388"/>
          </a:xfrm>
          <a:ln/>
        </p:spPr>
      </p:sp>
      <p:sp>
        <p:nvSpPr>
          <p:cNvPr id="44035" name="Rectangle 3">
            <a:extLst>
              <a:ext uri="{FF2B5EF4-FFF2-40B4-BE49-F238E27FC236}">
                <a16:creationId xmlns:a16="http://schemas.microsoft.com/office/drawing/2014/main" id="{27D6735B-D19D-2E45-BEB0-CF0C745E2EB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2911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C604385-77B1-7746-A4FC-1ED37F80E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BDA9CC5-ECC4-4842-A12C-2DC7946BD0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6082" name="Rectangle 2">
            <a:extLst>
              <a:ext uri="{FF2B5EF4-FFF2-40B4-BE49-F238E27FC236}">
                <a16:creationId xmlns:a16="http://schemas.microsoft.com/office/drawing/2014/main" id="{85350976-CAD4-C24B-ABFA-8E2C3B185D02}"/>
              </a:ext>
            </a:extLst>
          </p:cNvPr>
          <p:cNvSpPr>
            <a:spLocks noGrp="1" noRot="1" noChangeAspect="1" noChangeArrowheads="1" noTextEdit="1"/>
          </p:cNvSpPr>
          <p:nvPr>
            <p:ph type="sldImg"/>
          </p:nvPr>
        </p:nvSpPr>
        <p:spPr>
          <a:xfrm>
            <a:off x="1177925" y="695325"/>
            <a:ext cx="4641850" cy="3481388"/>
          </a:xfrm>
          <a:ln/>
        </p:spPr>
      </p:sp>
      <p:sp>
        <p:nvSpPr>
          <p:cNvPr id="46083" name="Rectangle 3">
            <a:extLst>
              <a:ext uri="{FF2B5EF4-FFF2-40B4-BE49-F238E27FC236}">
                <a16:creationId xmlns:a16="http://schemas.microsoft.com/office/drawing/2014/main" id="{C48D5A4B-9478-7A4B-A3FC-FB5D5383D7D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0388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ED05FD-4B48-CD43-A2C4-2B836623C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350820-0649-5645-8668-FE25B0D8BF63}"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8130" name="Rectangle 2">
            <a:extLst>
              <a:ext uri="{FF2B5EF4-FFF2-40B4-BE49-F238E27FC236}">
                <a16:creationId xmlns:a16="http://schemas.microsoft.com/office/drawing/2014/main" id="{ABBF0336-0F46-764D-95C7-CC0B57080918}"/>
              </a:ext>
            </a:extLst>
          </p:cNvPr>
          <p:cNvSpPr>
            <a:spLocks noGrp="1" noRot="1" noChangeAspect="1" noChangeArrowheads="1" noTextEdit="1"/>
          </p:cNvSpPr>
          <p:nvPr>
            <p:ph type="sldImg"/>
          </p:nvPr>
        </p:nvSpPr>
        <p:spPr>
          <a:xfrm>
            <a:off x="404813" y="695325"/>
            <a:ext cx="6188075" cy="3481388"/>
          </a:xfrm>
          <a:ln/>
        </p:spPr>
      </p:sp>
      <p:sp>
        <p:nvSpPr>
          <p:cNvPr id="48131" name="Rectangle 3">
            <a:extLst>
              <a:ext uri="{FF2B5EF4-FFF2-40B4-BE49-F238E27FC236}">
                <a16:creationId xmlns:a16="http://schemas.microsoft.com/office/drawing/2014/main" id="{B5C95718-85E3-7246-864B-9B1E8868471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980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9AF0ADB-97DE-2A47-AF84-01D4A2338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14E2E55-C279-0549-A599-33DEBCC0915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50178" name="Rectangle 2">
            <a:extLst>
              <a:ext uri="{FF2B5EF4-FFF2-40B4-BE49-F238E27FC236}">
                <a16:creationId xmlns:a16="http://schemas.microsoft.com/office/drawing/2014/main" id="{E610EEFF-B64A-314F-BB7D-5C7BD8A35E8F}"/>
              </a:ext>
            </a:extLst>
          </p:cNvPr>
          <p:cNvSpPr>
            <a:spLocks noGrp="1" noRot="1" noChangeAspect="1" noChangeArrowheads="1" noTextEdit="1"/>
          </p:cNvSpPr>
          <p:nvPr>
            <p:ph type="sldImg"/>
          </p:nvPr>
        </p:nvSpPr>
        <p:spPr>
          <a:xfrm>
            <a:off x="1177925" y="695325"/>
            <a:ext cx="4641850" cy="3481388"/>
          </a:xfrm>
          <a:ln/>
        </p:spPr>
      </p:sp>
      <p:sp>
        <p:nvSpPr>
          <p:cNvPr id="50179" name="Rectangle 3">
            <a:extLst>
              <a:ext uri="{FF2B5EF4-FFF2-40B4-BE49-F238E27FC236}">
                <a16:creationId xmlns:a16="http://schemas.microsoft.com/office/drawing/2014/main" id="{58859268-6E18-AE43-A4CA-DD66A3EC755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288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705525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8F979510-639C-E748-9435-684D49368F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A2AB9F1-8192-C044-896E-7E41050E448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2466" name="Rectangle 2">
            <a:extLst>
              <a:ext uri="{FF2B5EF4-FFF2-40B4-BE49-F238E27FC236}">
                <a16:creationId xmlns:a16="http://schemas.microsoft.com/office/drawing/2014/main" id="{234AE8F4-4C39-3840-B5A0-34BE77FAB35C}"/>
              </a:ext>
            </a:extLst>
          </p:cNvPr>
          <p:cNvSpPr>
            <a:spLocks noGrp="1" noRot="1" noChangeAspect="1" noChangeArrowheads="1" noTextEdit="1"/>
          </p:cNvSpPr>
          <p:nvPr>
            <p:ph type="sldImg"/>
          </p:nvPr>
        </p:nvSpPr>
        <p:spPr>
          <a:xfrm>
            <a:off x="1177925" y="695325"/>
            <a:ext cx="4641850" cy="3481388"/>
          </a:xfrm>
          <a:ln/>
        </p:spPr>
      </p:sp>
      <p:sp>
        <p:nvSpPr>
          <p:cNvPr id="62467" name="Rectangle 3">
            <a:extLst>
              <a:ext uri="{FF2B5EF4-FFF2-40B4-BE49-F238E27FC236}">
                <a16:creationId xmlns:a16="http://schemas.microsoft.com/office/drawing/2014/main" id="{A736FCC3-C3A0-5E46-B1D6-EA4CD6A284B3}"/>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6666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4880218-1C08-174B-AEBE-5BCCC5175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55F9518-3D4B-4947-A6FF-56151A256D0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4514" name="Rectangle 2">
            <a:extLst>
              <a:ext uri="{FF2B5EF4-FFF2-40B4-BE49-F238E27FC236}">
                <a16:creationId xmlns:a16="http://schemas.microsoft.com/office/drawing/2014/main" id="{AB94CDB4-3114-9646-BEE3-A84CF9445F1A}"/>
              </a:ext>
            </a:extLst>
          </p:cNvPr>
          <p:cNvSpPr>
            <a:spLocks noGrp="1" noRot="1" noChangeAspect="1" noChangeArrowheads="1" noTextEdit="1"/>
          </p:cNvSpPr>
          <p:nvPr>
            <p:ph type="sldImg"/>
          </p:nvPr>
        </p:nvSpPr>
        <p:spPr>
          <a:xfrm>
            <a:off x="1177925" y="695325"/>
            <a:ext cx="4641850" cy="3481388"/>
          </a:xfrm>
          <a:ln/>
        </p:spPr>
      </p:sp>
      <p:sp>
        <p:nvSpPr>
          <p:cNvPr id="64515" name="Rectangle 3">
            <a:extLst>
              <a:ext uri="{FF2B5EF4-FFF2-40B4-BE49-F238E27FC236}">
                <a16:creationId xmlns:a16="http://schemas.microsoft.com/office/drawing/2014/main" id="{49F31EA7-5F8F-1241-98DC-B5BAF082AEE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880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461DFC9-0647-C542-A81A-7EDB57D171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7B9230A-E6A8-6D4B-8543-DA902937060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6562" name="Rectangle 2">
            <a:extLst>
              <a:ext uri="{FF2B5EF4-FFF2-40B4-BE49-F238E27FC236}">
                <a16:creationId xmlns:a16="http://schemas.microsoft.com/office/drawing/2014/main" id="{8020BB0A-FF09-9240-B01C-93DB08A841BC}"/>
              </a:ext>
            </a:extLst>
          </p:cNvPr>
          <p:cNvSpPr>
            <a:spLocks noGrp="1" noRot="1" noChangeAspect="1" noChangeArrowheads="1" noTextEdit="1"/>
          </p:cNvSpPr>
          <p:nvPr>
            <p:ph type="sldImg"/>
          </p:nvPr>
        </p:nvSpPr>
        <p:spPr>
          <a:xfrm>
            <a:off x="404813" y="695325"/>
            <a:ext cx="6188075" cy="3481388"/>
          </a:xfrm>
          <a:ln/>
        </p:spPr>
      </p:sp>
      <p:sp>
        <p:nvSpPr>
          <p:cNvPr id="66563" name="Rectangle 3">
            <a:extLst>
              <a:ext uri="{FF2B5EF4-FFF2-40B4-BE49-F238E27FC236}">
                <a16:creationId xmlns:a16="http://schemas.microsoft.com/office/drawing/2014/main" id="{565941ED-FE45-7248-BA1A-A4F7E18A542F}"/>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660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2CA3CD27-131A-4140-A0A9-FB8438C75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D37EDDE-C7E1-9A40-91DB-ED64662F0DB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8610" name="Rectangle 2">
            <a:extLst>
              <a:ext uri="{FF2B5EF4-FFF2-40B4-BE49-F238E27FC236}">
                <a16:creationId xmlns:a16="http://schemas.microsoft.com/office/drawing/2014/main" id="{5171A062-0E64-C34A-8FD8-D9B7596551A7}"/>
              </a:ext>
            </a:extLst>
          </p:cNvPr>
          <p:cNvSpPr>
            <a:spLocks noGrp="1" noRot="1" noChangeAspect="1" noChangeArrowheads="1" noTextEdit="1"/>
          </p:cNvSpPr>
          <p:nvPr>
            <p:ph type="sldImg"/>
          </p:nvPr>
        </p:nvSpPr>
        <p:spPr>
          <a:xfrm>
            <a:off x="1177925" y="695325"/>
            <a:ext cx="4641850" cy="3481388"/>
          </a:xfrm>
          <a:ln/>
        </p:spPr>
      </p:sp>
      <p:sp>
        <p:nvSpPr>
          <p:cNvPr id="68611" name="Rectangle 3">
            <a:extLst>
              <a:ext uri="{FF2B5EF4-FFF2-40B4-BE49-F238E27FC236}">
                <a16:creationId xmlns:a16="http://schemas.microsoft.com/office/drawing/2014/main" id="{0FC4EEAE-5E7A-EA46-8F7D-4A74A6E3833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5579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4D9ED13-EF64-1245-98C5-53A2734B2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0153649-880C-CB40-99BD-60E294CAA559}"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0658" name="Rectangle 2">
            <a:extLst>
              <a:ext uri="{FF2B5EF4-FFF2-40B4-BE49-F238E27FC236}">
                <a16:creationId xmlns:a16="http://schemas.microsoft.com/office/drawing/2014/main" id="{76989A5F-7EBC-AF46-BF8E-5A7715BA9233}"/>
              </a:ext>
            </a:extLst>
          </p:cNvPr>
          <p:cNvSpPr>
            <a:spLocks noGrp="1" noRot="1" noChangeAspect="1" noChangeArrowheads="1" noTextEdit="1"/>
          </p:cNvSpPr>
          <p:nvPr>
            <p:ph type="sldImg"/>
          </p:nvPr>
        </p:nvSpPr>
        <p:spPr>
          <a:xfrm>
            <a:off x="1177925" y="695325"/>
            <a:ext cx="4641850" cy="3481388"/>
          </a:xfrm>
          <a:ln/>
        </p:spPr>
      </p:sp>
      <p:sp>
        <p:nvSpPr>
          <p:cNvPr id="70659" name="Rectangle 3">
            <a:extLst>
              <a:ext uri="{FF2B5EF4-FFF2-40B4-BE49-F238E27FC236}">
                <a16:creationId xmlns:a16="http://schemas.microsoft.com/office/drawing/2014/main" id="{23A02A42-B6F2-7D4C-A8DB-18DED5377D2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907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F4A0B8A-AF64-8A48-B6C1-C1E770233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6FC3E26-CDB4-B049-9064-A4AE2D144F6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2706" name="Rectangle 2">
            <a:extLst>
              <a:ext uri="{FF2B5EF4-FFF2-40B4-BE49-F238E27FC236}">
                <a16:creationId xmlns:a16="http://schemas.microsoft.com/office/drawing/2014/main" id="{AA96EDDB-9537-0643-80F4-B166E260632B}"/>
              </a:ext>
            </a:extLst>
          </p:cNvPr>
          <p:cNvSpPr>
            <a:spLocks noGrp="1" noRot="1" noChangeAspect="1" noChangeArrowheads="1" noTextEdit="1"/>
          </p:cNvSpPr>
          <p:nvPr>
            <p:ph type="sldImg"/>
          </p:nvPr>
        </p:nvSpPr>
        <p:spPr>
          <a:xfrm>
            <a:off x="1177925" y="695325"/>
            <a:ext cx="4641850" cy="3481388"/>
          </a:xfrm>
          <a:ln/>
        </p:spPr>
      </p:sp>
      <p:sp>
        <p:nvSpPr>
          <p:cNvPr id="72707" name="Rectangle 3">
            <a:extLst>
              <a:ext uri="{FF2B5EF4-FFF2-40B4-BE49-F238E27FC236}">
                <a16:creationId xmlns:a16="http://schemas.microsoft.com/office/drawing/2014/main" id="{68915438-1874-3546-8252-DEEF7687DA1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3087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F2752F1D-3088-E147-89E1-BDEA1498B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15FC861-AC7A-A74A-809F-7E2F3A76A8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6802" name="Rectangle 2">
            <a:extLst>
              <a:ext uri="{FF2B5EF4-FFF2-40B4-BE49-F238E27FC236}">
                <a16:creationId xmlns:a16="http://schemas.microsoft.com/office/drawing/2014/main" id="{F30F1967-0B0E-154B-8A31-B42D55A11F58}"/>
              </a:ext>
            </a:extLst>
          </p:cNvPr>
          <p:cNvSpPr>
            <a:spLocks noGrp="1" noRot="1" noChangeAspect="1" noChangeArrowheads="1" noTextEdit="1"/>
          </p:cNvSpPr>
          <p:nvPr>
            <p:ph type="sldImg"/>
          </p:nvPr>
        </p:nvSpPr>
        <p:spPr>
          <a:xfrm>
            <a:off x="1177925" y="695325"/>
            <a:ext cx="4641850" cy="3481388"/>
          </a:xfrm>
          <a:ln/>
        </p:spPr>
      </p:sp>
      <p:sp>
        <p:nvSpPr>
          <p:cNvPr id="76803" name="Rectangle 3">
            <a:extLst>
              <a:ext uri="{FF2B5EF4-FFF2-40B4-BE49-F238E27FC236}">
                <a16:creationId xmlns:a16="http://schemas.microsoft.com/office/drawing/2014/main" id="{C964756C-A40A-DD4A-AFC8-F9DA22F9DE7B}"/>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444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060FFF05-C879-4B49-B9C7-921244FA9D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96E51A5-F8A2-B641-9AC6-BB1ACE660E0B}"/>
              </a:ext>
            </a:extLst>
          </p:cNvPr>
          <p:cNvSpPr>
            <a:spLocks noGrp="1" noRot="1" noChangeAspect="1" noChangeArrowheads="1" noTextEdit="1"/>
          </p:cNvSpPr>
          <p:nvPr>
            <p:ph type="sldImg"/>
          </p:nvPr>
        </p:nvSpPr>
        <p:spPr>
          <a:xfrm>
            <a:off x="1177925" y="695325"/>
            <a:ext cx="4641850" cy="3481388"/>
          </a:xfrm>
          <a:ln/>
        </p:spPr>
      </p:sp>
      <p:sp>
        <p:nvSpPr>
          <p:cNvPr id="78851" name="Rectangle 3">
            <a:extLst>
              <a:ext uri="{FF2B5EF4-FFF2-40B4-BE49-F238E27FC236}">
                <a16:creationId xmlns:a16="http://schemas.microsoft.com/office/drawing/2014/main" id="{D7312C60-C854-5447-AF4B-3CCED999FDF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7287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6A3F72C-3484-A74E-92B6-22661F0CE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7049CF8C-82FF-F949-BFF3-6661D82738B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AC6BD6B5-55D3-C54D-A27D-8C4B2803A3E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8954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EDD84DEC-7E55-DC47-B09F-DAE05A01ED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16B8491-588E-E349-94EF-98227AF54961}"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3666" name="Rectangle 2">
            <a:extLst>
              <a:ext uri="{FF2B5EF4-FFF2-40B4-BE49-F238E27FC236}">
                <a16:creationId xmlns:a16="http://schemas.microsoft.com/office/drawing/2014/main" id="{D1772DF1-596E-5B47-A977-FFCBCE341BE4}"/>
              </a:ext>
            </a:extLst>
          </p:cNvPr>
          <p:cNvSpPr>
            <a:spLocks noGrp="1" noRot="1" noChangeAspect="1" noChangeArrowheads="1" noTextEdit="1"/>
          </p:cNvSpPr>
          <p:nvPr>
            <p:ph type="sldImg"/>
          </p:nvPr>
        </p:nvSpPr>
        <p:spPr>
          <a:xfrm>
            <a:off x="404813" y="695325"/>
            <a:ext cx="6188075" cy="3481388"/>
          </a:xfrm>
          <a:ln/>
        </p:spPr>
      </p:sp>
      <p:sp>
        <p:nvSpPr>
          <p:cNvPr id="113667" name="Rectangle 3">
            <a:extLst>
              <a:ext uri="{FF2B5EF4-FFF2-40B4-BE49-F238E27FC236}">
                <a16:creationId xmlns:a16="http://schemas.microsoft.com/office/drawing/2014/main" id="{73D4EFF6-87B8-664A-8AF5-104117AAA9A0}"/>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489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129BE98B-F215-9A4D-BC7F-8FDD728B7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DCF7EBC-368D-C549-B9AE-1728E725978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2290" name="Rectangle 2">
            <a:extLst>
              <a:ext uri="{FF2B5EF4-FFF2-40B4-BE49-F238E27FC236}">
                <a16:creationId xmlns:a16="http://schemas.microsoft.com/office/drawing/2014/main" id="{B4038850-815C-094E-91D4-263D1B24B23D}"/>
              </a:ext>
            </a:extLst>
          </p:cNvPr>
          <p:cNvSpPr>
            <a:spLocks noGrp="1" noRot="1" noChangeAspect="1" noChangeArrowheads="1" noTextEdit="1"/>
          </p:cNvSpPr>
          <p:nvPr>
            <p:ph type="sldImg"/>
          </p:nvPr>
        </p:nvSpPr>
        <p:spPr>
          <a:xfrm>
            <a:off x="404813" y="695325"/>
            <a:ext cx="6188075" cy="3481388"/>
          </a:xfrm>
          <a:ln/>
        </p:spPr>
      </p:sp>
      <p:sp>
        <p:nvSpPr>
          <p:cNvPr id="12291" name="Rectangle 3">
            <a:extLst>
              <a:ext uri="{FF2B5EF4-FFF2-40B4-BE49-F238E27FC236}">
                <a16:creationId xmlns:a16="http://schemas.microsoft.com/office/drawing/2014/main" id="{460F60F9-2FEF-C84D-8CCE-7D4E942B269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81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E38EF352-0A35-BD4C-9F8F-3638E0BEA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584E1D3-6124-E641-B4B1-D884BFB59907}"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5714" name="Rectangle 2">
            <a:extLst>
              <a:ext uri="{FF2B5EF4-FFF2-40B4-BE49-F238E27FC236}">
                <a16:creationId xmlns:a16="http://schemas.microsoft.com/office/drawing/2014/main" id="{9324793B-A30E-1040-86A8-4F5EC765CE17}"/>
              </a:ext>
            </a:extLst>
          </p:cNvPr>
          <p:cNvSpPr>
            <a:spLocks noGrp="1" noRot="1" noChangeAspect="1" noChangeArrowheads="1" noTextEdit="1"/>
          </p:cNvSpPr>
          <p:nvPr>
            <p:ph type="sldImg"/>
          </p:nvPr>
        </p:nvSpPr>
        <p:spPr>
          <a:xfrm>
            <a:off x="1177925" y="695325"/>
            <a:ext cx="4641850" cy="3481388"/>
          </a:xfrm>
          <a:ln/>
        </p:spPr>
      </p:sp>
      <p:sp>
        <p:nvSpPr>
          <p:cNvPr id="115715" name="Rectangle 3">
            <a:extLst>
              <a:ext uri="{FF2B5EF4-FFF2-40B4-BE49-F238E27FC236}">
                <a16:creationId xmlns:a16="http://schemas.microsoft.com/office/drawing/2014/main" id="{C00B48C1-6F9F-1544-920B-C1B67CFE481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7513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1357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21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21292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4998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C7B586B-FBE3-4075-88E9-19535EAEDE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0516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4562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9204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64058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7E2851A8-AD5D-EE4E-A4A9-1AB7C59010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E1B07A8-5C69-F844-A2E6-6501CBC80542}"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4338" name="Rectangle 2">
            <a:extLst>
              <a:ext uri="{FF2B5EF4-FFF2-40B4-BE49-F238E27FC236}">
                <a16:creationId xmlns:a16="http://schemas.microsoft.com/office/drawing/2014/main" id="{724B07CF-2A42-5245-B006-609BC0354EB6}"/>
              </a:ext>
            </a:extLst>
          </p:cNvPr>
          <p:cNvSpPr>
            <a:spLocks noGrp="1" noRot="1" noChangeAspect="1" noChangeArrowheads="1" noTextEdit="1"/>
          </p:cNvSpPr>
          <p:nvPr>
            <p:ph type="sldImg"/>
          </p:nvPr>
        </p:nvSpPr>
        <p:spPr>
          <a:xfrm>
            <a:off x="1177925" y="695325"/>
            <a:ext cx="4641850" cy="3481388"/>
          </a:xfrm>
          <a:ln/>
        </p:spPr>
      </p:sp>
      <p:sp>
        <p:nvSpPr>
          <p:cNvPr id="14339" name="Rectangle 3">
            <a:extLst>
              <a:ext uri="{FF2B5EF4-FFF2-40B4-BE49-F238E27FC236}">
                <a16:creationId xmlns:a16="http://schemas.microsoft.com/office/drawing/2014/main" id="{1F1BDBAF-8A17-3543-806A-F647101BD12D}"/>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156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648961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3074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18126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E3E5A447-8689-414A-93F7-AF10016512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6C4D0A-883D-A54B-AE58-BFC009088EC4}"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7762" name="Rectangle 2">
            <a:extLst>
              <a:ext uri="{FF2B5EF4-FFF2-40B4-BE49-F238E27FC236}">
                <a16:creationId xmlns:a16="http://schemas.microsoft.com/office/drawing/2014/main" id="{81C50F26-B816-1A46-9BAF-36A1A4F10422}"/>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709B89C7-863E-5042-992C-77A95BA15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4601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A7C13A4B-6FB8-EB41-81ED-9596DA004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7050A2-1C74-0A4B-9D4F-90327DEA742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810" name="Rectangle 2">
            <a:extLst>
              <a:ext uri="{FF2B5EF4-FFF2-40B4-BE49-F238E27FC236}">
                <a16:creationId xmlns:a16="http://schemas.microsoft.com/office/drawing/2014/main" id="{864862C7-0392-D348-BA78-CF84FF22CC8A}"/>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0D392D6F-B570-0A4E-9798-BB60F5F58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9530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8002DC8-83EA-154A-8486-4DAFD0E84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0C309FA-D9C4-5147-AB26-60C607584BB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386" name="Rectangle 2">
            <a:extLst>
              <a:ext uri="{FF2B5EF4-FFF2-40B4-BE49-F238E27FC236}">
                <a16:creationId xmlns:a16="http://schemas.microsoft.com/office/drawing/2014/main" id="{F09D24F4-D76B-8840-8352-452D6AF44179}"/>
              </a:ext>
            </a:extLst>
          </p:cNvPr>
          <p:cNvSpPr>
            <a:spLocks noGrp="1" noRot="1" noChangeAspect="1" noChangeArrowheads="1" noTextEdit="1"/>
          </p:cNvSpPr>
          <p:nvPr>
            <p:ph type="sldImg"/>
          </p:nvPr>
        </p:nvSpPr>
        <p:spPr>
          <a:xfrm>
            <a:off x="404813" y="695325"/>
            <a:ext cx="6188075" cy="3481388"/>
          </a:xfrm>
          <a:ln/>
        </p:spPr>
      </p:sp>
      <p:sp>
        <p:nvSpPr>
          <p:cNvPr id="16387" name="Rectangle 3">
            <a:extLst>
              <a:ext uri="{FF2B5EF4-FFF2-40B4-BE49-F238E27FC236}">
                <a16:creationId xmlns:a16="http://schemas.microsoft.com/office/drawing/2014/main" id="{C2870967-F433-054D-AA47-5DE8BCED3FD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634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76914A8C-9579-A84D-B6BE-93329D310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F82567-91FF-094C-9EFF-44AB68AA8D5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4146" name="Rectangle 2">
            <a:extLst>
              <a:ext uri="{FF2B5EF4-FFF2-40B4-BE49-F238E27FC236}">
                <a16:creationId xmlns:a16="http://schemas.microsoft.com/office/drawing/2014/main" id="{797945D5-AB8C-C845-97E5-F45D6AA07FD3}"/>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F0F8E991-3D08-6046-AD84-8B9636A1D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441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582796AE-1134-B046-A62C-796C87E59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8F8C16-D0FD-DA41-AA5F-D91716F0053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194" name="Rectangle 2">
            <a:extLst>
              <a:ext uri="{FF2B5EF4-FFF2-40B4-BE49-F238E27FC236}">
                <a16:creationId xmlns:a16="http://schemas.microsoft.com/office/drawing/2014/main" id="{0289F0ED-BAE0-4D4D-9B82-427ED3A1AA76}"/>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6E42D969-69FD-2C42-B114-8CC426E82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39243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7485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6D1BF8E-E101-475A-9CDD-3A67C3D2CCF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8919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C1AAF5-6AEA-4D14-8684-0B8539C0EA3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96866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81E236-F3CF-4317-8D23-91C03DF91D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76906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FD32BD-82F1-48BD-AD09-96AD511646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1926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5A69C5-4E79-40C5-A40D-3DE0D1BB057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31575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66EED2-8886-4DAB-8F39-47600D19EAA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02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ED23D01-FDF4-4748-9415-03D43459F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4D62E82-FC3A-5647-A3FA-21BAF33500D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30ED014B-E1D0-2F4B-A7E0-20769108A809}"/>
              </a:ext>
            </a:extLst>
          </p:cNvPr>
          <p:cNvSpPr>
            <a:spLocks noGrp="1" noRot="1" noChangeAspect="1" noChangeArrowheads="1" noTextEdit="1"/>
          </p:cNvSpPr>
          <p:nvPr>
            <p:ph type="sldImg"/>
          </p:nvPr>
        </p:nvSpPr>
        <p:spPr>
          <a:xfrm>
            <a:off x="1177925" y="695325"/>
            <a:ext cx="4641850" cy="3481388"/>
          </a:xfrm>
          <a:ln/>
        </p:spPr>
      </p:sp>
      <p:sp>
        <p:nvSpPr>
          <p:cNvPr id="18435" name="Rectangle 3">
            <a:extLst>
              <a:ext uri="{FF2B5EF4-FFF2-40B4-BE49-F238E27FC236}">
                <a16:creationId xmlns:a16="http://schemas.microsoft.com/office/drawing/2014/main" id="{CB9CD031-330B-D148-90AE-02B462B2907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0597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C0A219B-7ED1-4E4A-95DF-430BAF20189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63170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39114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02093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57404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07733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8240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00125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1433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5708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6BDD98-9085-4F65-9BDF-1B839A8B4DC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5429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FEF704D2-DE24-2048-90B2-5C9EEF22D74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2" name="Rectangle 3">
            <a:extLst>
              <a:ext uri="{FF2B5EF4-FFF2-40B4-BE49-F238E27FC236}">
                <a16:creationId xmlns:a16="http://schemas.microsoft.com/office/drawing/2014/main" id="{E685F428-57E1-4046-83B3-0755E2265C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14</a:t>
            </a:r>
          </a:p>
        </p:txBody>
      </p:sp>
      <p:sp>
        <p:nvSpPr>
          <p:cNvPr id="20483" name="Rectangle 4">
            <a:extLst>
              <a:ext uri="{FF2B5EF4-FFF2-40B4-BE49-F238E27FC236}">
                <a16:creationId xmlns:a16="http://schemas.microsoft.com/office/drawing/2014/main" id="{DDF2F94D-F53C-0140-956A-0375403C47A8}"/>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4" name="Rectangle 5">
            <a:extLst>
              <a:ext uri="{FF2B5EF4-FFF2-40B4-BE49-F238E27FC236}">
                <a16:creationId xmlns:a16="http://schemas.microsoft.com/office/drawing/2014/main" id="{645B6E53-7FDC-CC4A-AE22-0A8D35BDA6FC}"/>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5" name="Rectangle 6">
            <a:extLst>
              <a:ext uri="{FF2B5EF4-FFF2-40B4-BE49-F238E27FC236}">
                <a16:creationId xmlns:a16="http://schemas.microsoft.com/office/drawing/2014/main" id="{ED9F53C1-B912-3B4A-9BA7-BB5ED8CBD53B}"/>
              </a:ext>
            </a:extLst>
          </p:cNvPr>
          <p:cNvSpPr>
            <a:spLocks noGrp="1" noRot="1" noChangeAspect="1" noChangeArrowheads="1" noTextEdit="1"/>
          </p:cNvSpPr>
          <p:nvPr>
            <p:ph type="sldImg"/>
          </p:nvPr>
        </p:nvSpPr>
        <p:spPr>
          <a:ln cap="flat"/>
        </p:spPr>
      </p:sp>
      <p:sp>
        <p:nvSpPr>
          <p:cNvPr id="20486" name="Rectangle 7">
            <a:extLst>
              <a:ext uri="{FF2B5EF4-FFF2-40B4-BE49-F238E27FC236}">
                <a16:creationId xmlns:a16="http://schemas.microsoft.com/office/drawing/2014/main" id="{BC40D5C6-6440-CF46-9F91-8B57184E92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1749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0554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4283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DD8D6FB-95B3-4852-BB48-80936A26FC1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85897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4474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72998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8F6C2F6-402D-422C-BB49-ADCD5F8507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6324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6C7905A-2CC2-4593-BC50-F4A9103CA5F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56877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47C592-32BF-47BB-9678-D5FB42722E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18846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947594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25647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D65E280-3F99-F841-8AB8-696D5327F97C}"/>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0" name="Rectangle 3">
            <a:extLst>
              <a:ext uri="{FF2B5EF4-FFF2-40B4-BE49-F238E27FC236}">
                <a16:creationId xmlns:a16="http://schemas.microsoft.com/office/drawing/2014/main" id="{51486B3C-9D54-EC43-9030-9E156DEAA6B4}"/>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17</a:t>
            </a:r>
          </a:p>
        </p:txBody>
      </p:sp>
      <p:sp>
        <p:nvSpPr>
          <p:cNvPr id="22531" name="Rectangle 4">
            <a:extLst>
              <a:ext uri="{FF2B5EF4-FFF2-40B4-BE49-F238E27FC236}">
                <a16:creationId xmlns:a16="http://schemas.microsoft.com/office/drawing/2014/main" id="{7593BCCC-D2C3-8E44-900B-ED3470AED17D}"/>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2" name="Rectangle 5">
            <a:extLst>
              <a:ext uri="{FF2B5EF4-FFF2-40B4-BE49-F238E27FC236}">
                <a16:creationId xmlns:a16="http://schemas.microsoft.com/office/drawing/2014/main" id="{7D6A38BF-9B23-524F-BC69-A27875C2C42E}"/>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3" name="Rectangle 6">
            <a:extLst>
              <a:ext uri="{FF2B5EF4-FFF2-40B4-BE49-F238E27FC236}">
                <a16:creationId xmlns:a16="http://schemas.microsoft.com/office/drawing/2014/main" id="{81A8CA22-2A04-0849-AC0F-473F0CF2C1A8}"/>
              </a:ext>
            </a:extLst>
          </p:cNvPr>
          <p:cNvSpPr>
            <a:spLocks noGrp="1" noRot="1" noChangeAspect="1" noChangeArrowheads="1" noTextEdit="1"/>
          </p:cNvSpPr>
          <p:nvPr>
            <p:ph type="sldImg"/>
          </p:nvPr>
        </p:nvSpPr>
        <p:spPr>
          <a:ln cap="flat"/>
        </p:spPr>
      </p:sp>
      <p:sp>
        <p:nvSpPr>
          <p:cNvPr id="22534" name="Rectangle 7">
            <a:extLst>
              <a:ext uri="{FF2B5EF4-FFF2-40B4-BE49-F238E27FC236}">
                <a16:creationId xmlns:a16="http://schemas.microsoft.com/office/drawing/2014/main" id="{49D74F7D-1C12-334A-8497-ED788BC89C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9226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8041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D4DD0DF-53A0-4666-9689-6AAB81C47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1551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BBB09A6-5E06-46D1-A99F-E344CBBF67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49832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258" name="Rectangle 7">
            <a:extLst>
              <a:ext uri="{FF2B5EF4-FFF2-40B4-BE49-F238E27FC236}">
                <a16:creationId xmlns:a16="http://schemas.microsoft.com/office/drawing/2014/main" id="{652978F1-131B-D240-94FD-AAC5FA42839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7" tIns="46514" rIns="93027" bIns="46514" anchor="b"/>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7CB6462-2E3C-1841-829B-CA50F4F9DC5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4259" name="Text Box 1">
            <a:extLst>
              <a:ext uri="{FF2B5EF4-FFF2-40B4-BE49-F238E27FC236}">
                <a16:creationId xmlns:a16="http://schemas.microsoft.com/office/drawing/2014/main" id="{34DB4397-4EE0-1E4C-A39C-17D216AFED5C}"/>
              </a:ext>
            </a:extLst>
          </p:cNvPr>
          <p:cNvSpPr>
            <a:spLocks noGrp="1" noRot="1" noChangeAspect="1" noChangeArrowheads="1" noTextEdit="1"/>
          </p:cNvSpPr>
          <p:nvPr>
            <p:ph type="sldImg"/>
          </p:nvPr>
        </p:nvSpPr>
        <p:spPr>
          <a:ln/>
        </p:spPr>
      </p:sp>
      <p:sp>
        <p:nvSpPr>
          <p:cNvPr id="224260" name="Text Box 2">
            <a:extLst>
              <a:ext uri="{FF2B5EF4-FFF2-40B4-BE49-F238E27FC236}">
                <a16:creationId xmlns:a16="http://schemas.microsoft.com/office/drawing/2014/main" id="{E969130D-368C-C844-A383-B4890C2A3B72}"/>
              </a:ext>
            </a:extLst>
          </p:cNvPr>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6390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6306" name="Rectangle 7">
            <a:extLst>
              <a:ext uri="{FF2B5EF4-FFF2-40B4-BE49-F238E27FC236}">
                <a16:creationId xmlns:a16="http://schemas.microsoft.com/office/drawing/2014/main" id="{3A816006-C666-EB42-9126-09AFA533D750}"/>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7" tIns="46514" rIns="93027" bIns="46514" anchor="b"/>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F4A6F-68D0-9A49-9978-9EC0023DD63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6307" name="Text Box 1">
            <a:extLst>
              <a:ext uri="{FF2B5EF4-FFF2-40B4-BE49-F238E27FC236}">
                <a16:creationId xmlns:a16="http://schemas.microsoft.com/office/drawing/2014/main" id="{6FA6BC76-DE1D-FB46-8EA4-0EBE0C94E712}"/>
              </a:ext>
            </a:extLst>
          </p:cNvPr>
          <p:cNvSpPr>
            <a:spLocks noGrp="1" noRot="1" noChangeAspect="1" noChangeArrowheads="1" noTextEdit="1"/>
          </p:cNvSpPr>
          <p:nvPr>
            <p:ph type="sldImg"/>
          </p:nvPr>
        </p:nvSpPr>
        <p:spPr>
          <a:xfrm>
            <a:off x="1179513" y="696913"/>
            <a:ext cx="4641850" cy="3481387"/>
          </a:xfrm>
          <a:ln/>
        </p:spPr>
      </p:sp>
      <p:sp>
        <p:nvSpPr>
          <p:cNvPr id="226308" name="Text Box 2">
            <a:extLst>
              <a:ext uri="{FF2B5EF4-FFF2-40B4-BE49-F238E27FC236}">
                <a16:creationId xmlns:a16="http://schemas.microsoft.com/office/drawing/2014/main" id="{713A38F6-89E6-264A-B5B4-35AAEE577A10}"/>
              </a:ext>
            </a:extLst>
          </p:cNvPr>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71256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35AA0AFC-A690-8547-82CB-F4F4614A8664}"/>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7" tIns="46514" rIns="93027" bIns="46514" anchor="b"/>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BE12E35-1183-CA44-BFAD-E264F60E8B6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8355" name="Text Box 1">
            <a:extLst>
              <a:ext uri="{FF2B5EF4-FFF2-40B4-BE49-F238E27FC236}">
                <a16:creationId xmlns:a16="http://schemas.microsoft.com/office/drawing/2014/main" id="{2C838713-E530-7C48-A2D5-FBBAF3865C83}"/>
              </a:ext>
            </a:extLst>
          </p:cNvPr>
          <p:cNvSpPr>
            <a:spLocks noGrp="1" noRot="1" noChangeAspect="1" noChangeArrowheads="1" noTextEdit="1"/>
          </p:cNvSpPr>
          <p:nvPr>
            <p:ph type="sldImg"/>
          </p:nvPr>
        </p:nvSpPr>
        <p:spPr>
          <a:xfrm>
            <a:off x="1179513" y="696913"/>
            <a:ext cx="4641850" cy="3481387"/>
          </a:xfrm>
          <a:ln/>
        </p:spPr>
      </p:sp>
      <p:sp>
        <p:nvSpPr>
          <p:cNvPr id="228356" name="Text Box 2">
            <a:extLst>
              <a:ext uri="{FF2B5EF4-FFF2-40B4-BE49-F238E27FC236}">
                <a16:creationId xmlns:a16="http://schemas.microsoft.com/office/drawing/2014/main" id="{B09D463D-E2D7-8043-9E95-CFD579039580}"/>
              </a:ext>
            </a:extLst>
          </p:cNvPr>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5224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14BF408-C137-1C46-B454-0DF29869520D}"/>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78" name="Rectangle 3">
            <a:extLst>
              <a:ext uri="{FF2B5EF4-FFF2-40B4-BE49-F238E27FC236}">
                <a16:creationId xmlns:a16="http://schemas.microsoft.com/office/drawing/2014/main" id="{0D39AA24-AF02-BD47-B79A-C52ED843BE85}"/>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15</a:t>
            </a:r>
          </a:p>
        </p:txBody>
      </p:sp>
      <p:sp>
        <p:nvSpPr>
          <p:cNvPr id="24579" name="Rectangle 4">
            <a:extLst>
              <a:ext uri="{FF2B5EF4-FFF2-40B4-BE49-F238E27FC236}">
                <a16:creationId xmlns:a16="http://schemas.microsoft.com/office/drawing/2014/main" id="{F423CB26-B6D4-734A-912D-517B4CBAE737}"/>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0" name="Rectangle 5">
            <a:extLst>
              <a:ext uri="{FF2B5EF4-FFF2-40B4-BE49-F238E27FC236}">
                <a16:creationId xmlns:a16="http://schemas.microsoft.com/office/drawing/2014/main" id="{A3082382-3F8D-6B40-B676-F3D78D45B99B}"/>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1" name="Rectangle 6">
            <a:extLst>
              <a:ext uri="{FF2B5EF4-FFF2-40B4-BE49-F238E27FC236}">
                <a16:creationId xmlns:a16="http://schemas.microsoft.com/office/drawing/2014/main" id="{F1A23259-3032-2B41-A227-F798E37637C2}"/>
              </a:ext>
            </a:extLst>
          </p:cNvPr>
          <p:cNvSpPr>
            <a:spLocks noGrp="1" noRot="1" noChangeAspect="1" noChangeArrowheads="1" noTextEdit="1"/>
          </p:cNvSpPr>
          <p:nvPr>
            <p:ph type="sldImg"/>
          </p:nvPr>
        </p:nvSpPr>
        <p:spPr>
          <a:ln cap="flat"/>
        </p:spPr>
      </p:sp>
      <p:sp>
        <p:nvSpPr>
          <p:cNvPr id="24582" name="Rectangle 7">
            <a:extLst>
              <a:ext uri="{FF2B5EF4-FFF2-40B4-BE49-F238E27FC236}">
                <a16:creationId xmlns:a16="http://schemas.microsoft.com/office/drawing/2014/main" id="{AF0C5CC9-936C-BC4E-8FFF-1482D8168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566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78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84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54534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943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4019929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244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209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48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652218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094062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183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398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686024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013930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Tree>
    <p:extLst>
      <p:ext uri="{BB962C8B-B14F-4D97-AF65-F5344CB8AC3E}">
        <p14:creationId xmlns:p14="http://schemas.microsoft.com/office/powerpoint/2010/main" val="4017074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371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1350"/>
            </a:lvl1pPr>
            <a:lvl2pPr marL="257175" indent="0">
              <a:buNone/>
              <a:defRPr sz="1125"/>
            </a:lvl2pPr>
            <a:lvl3pPr marL="514350" indent="0">
              <a:buNone/>
              <a:defRPr sz="1013"/>
            </a:lvl3pPr>
            <a:lvl4pPr marL="771525" indent="0">
              <a:buNone/>
              <a:defRPr sz="900"/>
            </a:lvl4pPr>
            <a:lvl5pPr marL="1028700" indent="0">
              <a:buNone/>
              <a:defRPr sz="900"/>
            </a:lvl5pPr>
            <a:lvl6pPr marL="1285875" indent="0">
              <a:buNone/>
              <a:defRPr sz="900"/>
            </a:lvl6pPr>
            <a:lvl7pPr marL="1543050" indent="0">
              <a:buNone/>
              <a:defRPr sz="900"/>
            </a:lvl7pPr>
            <a:lvl8pPr marL="1800225" indent="0">
              <a:buNone/>
              <a:defRPr sz="900"/>
            </a:lvl8pPr>
            <a:lvl9pPr marL="2057400" indent="0">
              <a:buNone/>
              <a:defRPr sz="900"/>
            </a:lvl9pPr>
          </a:lstStyle>
          <a:p>
            <a:pPr lvl="0"/>
            <a:r>
              <a:rPr lang="en-US"/>
              <a:t>Click to edit Master text styles</a:t>
            </a:r>
          </a:p>
        </p:txBody>
      </p:sp>
    </p:spTree>
    <p:extLst>
      <p:ext uri="{BB962C8B-B14F-4D97-AF65-F5344CB8AC3E}">
        <p14:creationId xmlns:p14="http://schemas.microsoft.com/office/powerpoint/2010/main" val="3104251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728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41" y="1260872"/>
            <a:ext cx="3868737"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630241"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56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2406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313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788" y="740570"/>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3738914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788" y="740570"/>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en-US" noProof="0"/>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36946287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8574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1"/>
            <a:ext cx="20574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71451"/>
            <a:ext cx="60198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836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1"/>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1"/>
            <a:ext cx="3810000" cy="3057525"/>
          </a:xfrm>
        </p:spPr>
        <p:txBody>
          <a:bodyPr/>
          <a:lstStyle/>
          <a:p>
            <a:pPr lvl="0"/>
            <a:endParaRPr lang="en-US" noProof="0"/>
          </a:p>
        </p:txBody>
      </p:sp>
    </p:spTree>
    <p:extLst>
      <p:ext uri="{BB962C8B-B14F-4D97-AF65-F5344CB8AC3E}">
        <p14:creationId xmlns:p14="http://schemas.microsoft.com/office/powerpoint/2010/main" val="30496519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998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951773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84836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07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2206730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1689463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19059193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6062540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3715000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097414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9949676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072154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1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5427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451808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504792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759786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33458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99904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24631242"/>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9808636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467621565"/>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06761798"/>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3688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6481379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7498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7203466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7293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7923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46915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051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7765662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49045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609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55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06750812"/>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44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emf"/><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5.wmf"/><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41" r:id="rId8"/>
    <p:sldLayoutId id="2147493674" r:id="rId9"/>
    <p:sldLayoutId id="2147493695" r:id="rId10"/>
    <p:sldLayoutId id="214749369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997021"/>
      </p:ext>
    </p:extLst>
  </p:cSld>
  <p:clrMap bg1="lt1" tx1="dk1" bg2="lt2" tx2="dk2" accent1="accent1" accent2="accent2" accent3="accent3" accent4="accent4" accent5="accent5" accent6="accent6" hlink="hlink" folHlink="folHlink"/>
  <p:sldLayoutIdLst>
    <p:sldLayoutId id="2147493699" r:id="rId1"/>
    <p:sldLayoutId id="2147493700" r:id="rId2"/>
    <p:sldLayoutId id="2147493701" r:id="rId3"/>
    <p:sldLayoutId id="2147493702" r:id="rId4"/>
    <p:sldLayoutId id="2147493703" r:id="rId5"/>
    <p:sldLayoutId id="2147493704" r:id="rId6"/>
    <p:sldLayoutId id="2147493705" r:id="rId7"/>
    <p:sldLayoutId id="2147493706" r:id="rId8"/>
    <p:sldLayoutId id="2147493707" r:id="rId9"/>
    <p:sldLayoutId id="2147493708" r:id="rId10"/>
    <p:sldLayoutId id="2147493709" r:id="rId11"/>
    <p:sldLayoutId id="2147493710" r:id="rId12"/>
    <p:sldLayoutId id="2147493711"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04B9132-31BF-434C-A3A1-5365EFE649E1}"/>
              </a:ext>
            </a:extLst>
          </p:cNvPr>
          <p:cNvSpPr>
            <a:spLocks noGrp="1" noChangeArrowheads="1"/>
          </p:cNvSpPr>
          <p:nvPr>
            <p:ph type="title"/>
          </p:nvPr>
        </p:nvSpPr>
        <p:spPr bwMode="auto">
          <a:xfrm>
            <a:off x="381000" y="171450"/>
            <a:ext cx="77724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5123" name="Rectangle 3">
            <a:extLst>
              <a:ext uri="{FF2B5EF4-FFF2-40B4-BE49-F238E27FC236}">
                <a16:creationId xmlns:a16="http://schemas.microsoft.com/office/drawing/2014/main" id="{73B0EC6A-CF67-DE49-B158-337ABBA36056}"/>
              </a:ext>
            </a:extLst>
          </p:cNvPr>
          <p:cNvSpPr>
            <a:spLocks noGrp="1" noChangeArrowheads="1"/>
          </p:cNvSpPr>
          <p:nvPr>
            <p:ph type="body" idx="1"/>
          </p:nvPr>
        </p:nvSpPr>
        <p:spPr bwMode="auto">
          <a:xfrm>
            <a:off x="838200" y="1485900"/>
            <a:ext cx="77724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23E39B0-B315-3D44-9425-127A5A238A0A}"/>
              </a:ext>
            </a:extLst>
          </p:cNvPr>
          <p:cNvSpPr>
            <a:spLocks noChangeArrowheads="1"/>
          </p:cNvSpPr>
          <p:nvPr/>
        </p:nvSpPr>
        <p:spPr bwMode="auto">
          <a:xfrm>
            <a:off x="93664" y="4893320"/>
            <a:ext cx="3206208" cy="171748"/>
          </a:xfrm>
          <a:prstGeom prst="rect">
            <a:avLst/>
          </a:prstGeom>
          <a:noFill/>
          <a:ln>
            <a:noFill/>
          </a:ln>
          <a:effectLst/>
        </p:spPr>
        <p:txBody>
          <a:bodyPr wrap="none" lIns="50900" tIns="25004" rIns="50900" bIns="25004" anchor="ctr">
            <a:spAutoFit/>
          </a:bodyPr>
          <a:lstStyle/>
          <a:p>
            <a:pPr defTabSz="514350">
              <a:defRPr/>
            </a:pPr>
            <a:r>
              <a:rPr lang="en-US" altLang="en-US" sz="788">
                <a:solidFill>
                  <a:srgbClr val="005400"/>
                </a:solidFill>
                <a:latin typeface="Book Antiqua" charset="0"/>
                <a:ea typeface=""/>
              </a:rPr>
              <a:t>Database Management Systems, 3ed, R. Ramakrishnan and J. Gehrke</a:t>
            </a:r>
          </a:p>
        </p:txBody>
      </p:sp>
      <p:sp>
        <p:nvSpPr>
          <p:cNvPr id="1029" name="Rectangle 5">
            <a:extLst>
              <a:ext uri="{FF2B5EF4-FFF2-40B4-BE49-F238E27FC236}">
                <a16:creationId xmlns:a16="http://schemas.microsoft.com/office/drawing/2014/main" id="{CA94D0A4-27E1-5B4B-B0DD-3ED780A23810}"/>
              </a:ext>
            </a:extLst>
          </p:cNvPr>
          <p:cNvSpPr>
            <a:spLocks noChangeArrowheads="1"/>
          </p:cNvSpPr>
          <p:nvPr/>
        </p:nvSpPr>
        <p:spPr bwMode="auto">
          <a:xfrm>
            <a:off x="8827303" y="4896237"/>
            <a:ext cx="224622" cy="165913"/>
          </a:xfrm>
          <a:prstGeom prst="rect">
            <a:avLst/>
          </a:prstGeom>
          <a:noFill/>
          <a:ln>
            <a:noFill/>
          </a:ln>
          <a:effectLst/>
        </p:spPr>
        <p:txBody>
          <a:bodyPr wrap="none" lIns="50900" tIns="25004" rIns="50900" bIns="25004" anchor="ctr">
            <a:spAutoFit/>
          </a:bodyP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r"/>
            <a:fld id="{CE221BF0-44F0-CA4C-91B2-6556A41217E7}" type="slidenum">
              <a:rPr lang="en-US" altLang="en-US" sz="750">
                <a:solidFill>
                  <a:srgbClr val="005400"/>
                </a:solidFill>
                <a:latin typeface="Book Antiqua" panose="02040602050305030304" pitchFamily="18" charset="0"/>
              </a:rPr>
              <a:pPr algn="r"/>
              <a:t>‹#›</a:t>
            </a:fld>
            <a:endParaRPr lang="en-US" altLang="en-US" sz="750">
              <a:solidFill>
                <a:srgbClr val="005400"/>
              </a:solidFill>
              <a:latin typeface="Book Antiqua" panose="02040602050305030304" pitchFamily="18" charset="0"/>
            </a:endParaRPr>
          </a:p>
        </p:txBody>
      </p:sp>
      <p:pic>
        <p:nvPicPr>
          <p:cNvPr id="5126" name="Picture 6">
            <a:extLst>
              <a:ext uri="{FF2B5EF4-FFF2-40B4-BE49-F238E27FC236}">
                <a16:creationId xmlns:a16="http://schemas.microsoft.com/office/drawing/2014/main" id="{C78FC4A6-FC48-A54C-BD28-CF07EFB3E1A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3471145"/>
      </p:ext>
    </p:extLst>
  </p:cSld>
  <p:clrMap bg1="lt1" tx1="dk1" bg2="lt2" tx2="dk2" accent1="accent1" accent2="accent2" accent3="accent3" accent4="accent4" accent5="accent5" accent6="accent6" hlink="hlink" folHlink="folHlink"/>
  <p:sldLayoutIdLst>
    <p:sldLayoutId id="2147493713" r:id="rId1"/>
    <p:sldLayoutId id="2147493714" r:id="rId2"/>
    <p:sldLayoutId id="2147493715" r:id="rId3"/>
    <p:sldLayoutId id="2147493716" r:id="rId4"/>
    <p:sldLayoutId id="2147493717" r:id="rId5"/>
    <p:sldLayoutId id="2147493718" r:id="rId6"/>
    <p:sldLayoutId id="2147493719" r:id="rId7"/>
    <p:sldLayoutId id="2147493720" r:id="rId8"/>
    <p:sldLayoutId id="2147493721" r:id="rId9"/>
    <p:sldLayoutId id="2147493722" r:id="rId10"/>
    <p:sldLayoutId id="2147493723" r:id="rId11"/>
    <p:sldLayoutId id="2147493724" r:id="rId12"/>
  </p:sldLayoutIdLst>
  <p:txStyles>
    <p:titleStyle>
      <a:lvl1pPr algn="l" rtl="0" eaLnBrk="0" fontAlgn="base" hangingPunct="0">
        <a:spcBef>
          <a:spcPct val="0"/>
        </a:spcBef>
        <a:spcAft>
          <a:spcPct val="0"/>
        </a:spcAft>
        <a:defRPr sz="2250" i="1" kern="1200">
          <a:solidFill>
            <a:schemeClr val="tx2"/>
          </a:solidFill>
          <a:latin typeface="+mj-lt"/>
          <a:ea typeface="+mj-ea"/>
          <a:cs typeface="+mj-cs"/>
        </a:defRPr>
      </a:lvl1pPr>
      <a:lvl2pPr algn="l" rtl="0" eaLnBrk="0" fontAlgn="base" hangingPunct="0">
        <a:spcBef>
          <a:spcPct val="0"/>
        </a:spcBef>
        <a:spcAft>
          <a:spcPct val="0"/>
        </a:spcAft>
        <a:defRPr sz="2250" i="1">
          <a:solidFill>
            <a:schemeClr val="tx2"/>
          </a:solidFill>
          <a:latin typeface="Book Antiqua" charset="0"/>
        </a:defRPr>
      </a:lvl2pPr>
      <a:lvl3pPr algn="l" rtl="0" eaLnBrk="0" fontAlgn="base" hangingPunct="0">
        <a:spcBef>
          <a:spcPct val="0"/>
        </a:spcBef>
        <a:spcAft>
          <a:spcPct val="0"/>
        </a:spcAft>
        <a:defRPr sz="2250" i="1">
          <a:solidFill>
            <a:schemeClr val="tx2"/>
          </a:solidFill>
          <a:latin typeface="Book Antiqua" charset="0"/>
        </a:defRPr>
      </a:lvl3pPr>
      <a:lvl4pPr algn="l" rtl="0" eaLnBrk="0" fontAlgn="base" hangingPunct="0">
        <a:spcBef>
          <a:spcPct val="0"/>
        </a:spcBef>
        <a:spcAft>
          <a:spcPct val="0"/>
        </a:spcAft>
        <a:defRPr sz="2250" i="1">
          <a:solidFill>
            <a:schemeClr val="tx2"/>
          </a:solidFill>
          <a:latin typeface="Book Antiqua" charset="0"/>
        </a:defRPr>
      </a:lvl4pPr>
      <a:lvl5pPr algn="l" rtl="0" eaLnBrk="0" fontAlgn="base" hangingPunct="0">
        <a:spcBef>
          <a:spcPct val="0"/>
        </a:spcBef>
        <a:spcAft>
          <a:spcPct val="0"/>
        </a:spcAft>
        <a:defRPr sz="2250" i="1">
          <a:solidFill>
            <a:schemeClr val="tx2"/>
          </a:solidFill>
          <a:latin typeface="Book Antiqua" charset="0"/>
        </a:defRPr>
      </a:lvl5pPr>
      <a:lvl6pPr marL="257175" algn="l" rtl="0" eaLnBrk="0" fontAlgn="base" hangingPunct="0">
        <a:spcBef>
          <a:spcPct val="0"/>
        </a:spcBef>
        <a:spcAft>
          <a:spcPct val="0"/>
        </a:spcAft>
        <a:defRPr sz="2250" i="1">
          <a:solidFill>
            <a:schemeClr val="tx2"/>
          </a:solidFill>
          <a:latin typeface="Book Antiqua" charset="0"/>
        </a:defRPr>
      </a:lvl6pPr>
      <a:lvl7pPr marL="514350" algn="l" rtl="0" eaLnBrk="0" fontAlgn="base" hangingPunct="0">
        <a:spcBef>
          <a:spcPct val="0"/>
        </a:spcBef>
        <a:spcAft>
          <a:spcPct val="0"/>
        </a:spcAft>
        <a:defRPr sz="2250" i="1">
          <a:solidFill>
            <a:schemeClr val="tx2"/>
          </a:solidFill>
          <a:latin typeface="Book Antiqua" charset="0"/>
        </a:defRPr>
      </a:lvl7pPr>
      <a:lvl8pPr marL="771525" algn="l" rtl="0" eaLnBrk="0" fontAlgn="base" hangingPunct="0">
        <a:spcBef>
          <a:spcPct val="0"/>
        </a:spcBef>
        <a:spcAft>
          <a:spcPct val="0"/>
        </a:spcAft>
        <a:defRPr sz="2250" i="1">
          <a:solidFill>
            <a:schemeClr val="tx2"/>
          </a:solidFill>
          <a:latin typeface="Book Antiqua" charset="0"/>
        </a:defRPr>
      </a:lvl8pPr>
      <a:lvl9pPr marL="1028700" algn="l" rtl="0" eaLnBrk="0" fontAlgn="base" hangingPunct="0">
        <a:spcBef>
          <a:spcPct val="0"/>
        </a:spcBef>
        <a:spcAft>
          <a:spcPct val="0"/>
        </a:spcAft>
        <a:defRPr sz="2250" i="1">
          <a:solidFill>
            <a:schemeClr val="tx2"/>
          </a:solidFill>
          <a:latin typeface="Book Antiqua" charset="0"/>
        </a:defRPr>
      </a:lvl9pPr>
    </p:titleStyle>
    <p:bodyStyle>
      <a:lvl1pPr marL="192881" indent="-192881" algn="l" rtl="0" eaLnBrk="0" fontAlgn="base" hangingPunct="0">
        <a:spcBef>
          <a:spcPct val="20000"/>
        </a:spcBef>
        <a:spcAft>
          <a:spcPct val="0"/>
        </a:spcAft>
        <a:buClr>
          <a:schemeClr val="tx1"/>
        </a:buClr>
        <a:buSzPct val="75000"/>
        <a:buFont typeface="Wingdings" pitchFamily="2" charset="2"/>
        <a:buChar char="v"/>
        <a:defRPr sz="1575" kern="1200">
          <a:solidFill>
            <a:schemeClr val="tx1"/>
          </a:solidFill>
          <a:latin typeface="+mn-lt"/>
          <a:ea typeface="+mn-ea"/>
          <a:cs typeface="+mn-cs"/>
        </a:defRPr>
      </a:lvl1pPr>
      <a:lvl2pPr marL="417910" indent="-160735" algn="l" rtl="0" eaLnBrk="0" fontAlgn="base" hangingPunct="0">
        <a:spcBef>
          <a:spcPct val="20000"/>
        </a:spcBef>
        <a:spcAft>
          <a:spcPct val="0"/>
        </a:spcAft>
        <a:buClr>
          <a:schemeClr val="tx1"/>
        </a:buClr>
        <a:buFont typeface="Wingdings" pitchFamily="2" charset="2"/>
        <a:buChar char="§"/>
        <a:defRPr kern="1200">
          <a:solidFill>
            <a:schemeClr val="tx1"/>
          </a:solidFill>
          <a:latin typeface="+mn-lt"/>
          <a:ea typeface="+mn-ea"/>
          <a:cs typeface="+mn-cs"/>
        </a:defRPr>
      </a:lvl2pPr>
      <a:lvl3pPr marL="64293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3pPr>
      <a:lvl4pPr marL="900113"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15728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12823"/>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 id="2147493734" r:id="rId9"/>
    <p:sldLayoutId id="2147493735" r:id="rId10"/>
    <p:sldLayoutId id="2147493736" r:id="rId11"/>
    <p:sldLayoutId id="2147493737" r:id="rId12"/>
    <p:sldLayoutId id="214749373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11:</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187865532"/>
      </p:ext>
    </p:extLst>
  </p:cSld>
  <p:clrMap bg1="lt1" tx1="dk1" bg2="lt2" tx2="dk2" accent1="accent1" accent2="accent2" accent3="accent3" accent4="accent4" accent5="accent5" accent6="accent6" hlink="hlink" folHlink="folHlink"/>
  <p:sldLayoutIdLst>
    <p:sldLayoutId id="2147493740" r:id="rId1"/>
    <p:sldLayoutId id="2147493741" r:id="rId2"/>
    <p:sldLayoutId id="2147493742" r:id="rId3"/>
    <p:sldLayoutId id="2147493743" r:id="rId4"/>
    <p:sldLayoutId id="2147493744" r:id="rId5"/>
    <p:sldLayoutId id="2147493745" r:id="rId6"/>
    <p:sldLayoutId id="2147493746" r:id="rId7"/>
    <p:sldLayoutId id="2147493747" r:id="rId8"/>
    <p:sldLayoutId id="2147493748" r:id="rId9"/>
    <p:sldLayoutId id="2147493749" r:id="rId10"/>
    <p:sldLayoutId id="2147493762"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61037131"/>
      </p:ext>
    </p:extLst>
  </p:cSld>
  <p:clrMap bg1="lt1" tx1="dk1" bg2="lt2" tx2="dk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 id="2147493760" r:id="rId10"/>
    <p:sldLayoutId id="2147493761"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8.xml"/></Relationships>
</file>

<file path=ppt/slides/_rels/slide10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5.xml"/><Relationship Id="rId1" Type="http://schemas.openxmlformats.org/officeDocument/2006/relationships/slideLayout" Target="../slideLayouts/slideLayout38.xml"/><Relationship Id="rId4" Type="http://schemas.openxmlformats.org/officeDocument/2006/relationships/image" Target="../media/image44.emf"/></Relationships>
</file>

<file path=ppt/slides/_rels/slide10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6.xml"/><Relationship Id="rId1" Type="http://schemas.openxmlformats.org/officeDocument/2006/relationships/slideLayout" Target="../slideLayouts/slideLayout3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8.xml"/></Relationships>
</file>

<file path=ppt/slides/_rels/slide10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8.xml"/><Relationship Id="rId1" Type="http://schemas.openxmlformats.org/officeDocument/2006/relationships/slideLayout" Target="../slideLayouts/slideLayout38.xml"/></Relationships>
</file>

<file path=ppt/slides/_rels/slide10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0.xml"/><Relationship Id="rId1" Type="http://schemas.openxmlformats.org/officeDocument/2006/relationships/slideLayout" Target="../slideLayouts/slideLayout38.xml"/></Relationships>
</file>

<file path=ppt/slides/_rels/slide11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1.xml"/><Relationship Id="rId1" Type="http://schemas.openxmlformats.org/officeDocument/2006/relationships/slideLayout" Target="../slideLayouts/slideLayout3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8.xml"/></Relationships>
</file>

<file path=ppt/slides/_rels/slide11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3.xml"/><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4.xml"/><Relationship Id="rId1" Type="http://schemas.openxmlformats.org/officeDocument/2006/relationships/slideLayout" Target="../slideLayouts/slideLayout3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11.emf"/><Relationship Id="rId2" Type="http://schemas.openxmlformats.org/officeDocument/2006/relationships/slideLayout" Target="../slideLayouts/slideLayout3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2.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9.png"/><Relationship Id="rId1" Type="http://schemas.openxmlformats.org/officeDocument/2006/relationships/slideLayout" Target="../slideLayouts/slideLayout5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5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1.xml"/><Relationship Id="rId4" Type="http://schemas.openxmlformats.org/officeDocument/2006/relationships/hyperlink" Target="https://en.wikipedia.org/wiki/Database_transaction"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9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7.xml"/><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8.xml"/><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11:</a:t>
            </a:r>
            <a:br>
              <a:rPr lang="en-US" altLang="en-US" sz="2800" b="1" i="1" dirty="0">
                <a:solidFill>
                  <a:srgbClr val="FFFF00"/>
                </a:solidFill>
              </a:rPr>
            </a:br>
            <a:r>
              <a:rPr lang="en-US" altLang="en-US" sz="2800" b="1" i="1" dirty="0">
                <a:solidFill>
                  <a:srgbClr val="FFFF00"/>
                </a:solidFill>
              </a:rPr>
              <a:t>Normalization, Transactions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1B1BC96-C095-CE4B-9A3C-2B0EA882FD9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Decomposition</a:t>
            </a:r>
          </a:p>
        </p:txBody>
      </p:sp>
      <p:sp>
        <p:nvSpPr>
          <p:cNvPr id="17410" name="Rectangle 3">
            <a:extLst>
              <a:ext uri="{FF2B5EF4-FFF2-40B4-BE49-F238E27FC236}">
                <a16:creationId xmlns:a16="http://schemas.microsoft.com/office/drawing/2014/main" id="{46FE4048-C854-C348-AE45-7A37B08194FD}"/>
              </a:ext>
            </a:extLst>
          </p:cNvPr>
          <p:cNvSpPr>
            <a:spLocks noGrp="1" noChangeArrowheads="1"/>
          </p:cNvSpPr>
          <p:nvPr>
            <p:ph type="body" idx="1"/>
          </p:nvPr>
        </p:nvSpPr>
        <p:spPr>
          <a:xfrm>
            <a:off x="1719263" y="820341"/>
            <a:ext cx="5695950" cy="3883819"/>
          </a:xfrm>
        </p:spPr>
        <p:txBody>
          <a:bodyPr/>
          <a:lstStyle/>
          <a:p>
            <a:r>
              <a:rPr lang="en-US" altLang="en-US" sz="1275" dirty="0"/>
              <a:t>The only way to avoid the repetition-of-information problem in the </a:t>
            </a:r>
            <a:r>
              <a:rPr lang="en-US" altLang="en-US" sz="1275" dirty="0" err="1"/>
              <a:t>i</a:t>
            </a:r>
            <a:r>
              <a:rPr lang="en-US" altLang="en-US" sz="1275" i="1" dirty="0" err="1"/>
              <a:t>n_dep</a:t>
            </a:r>
            <a:r>
              <a:rPr lang="en-US" altLang="en-US" sz="1275" dirty="0"/>
              <a:t> schema is to decompose it into two schemas – instructor and </a:t>
            </a:r>
            <a:r>
              <a:rPr lang="en-US" altLang="en-US" sz="1275" i="1" dirty="0"/>
              <a:t>department </a:t>
            </a:r>
            <a:r>
              <a:rPr lang="en-US" altLang="en-US" sz="1275" dirty="0"/>
              <a:t>schemas.</a:t>
            </a:r>
          </a:p>
          <a:p>
            <a:r>
              <a:rPr lang="en-US" altLang="en-US" sz="1275" dirty="0"/>
              <a:t>Not all decompositions are good.  Suppose we decompose</a:t>
            </a:r>
          </a:p>
          <a:p>
            <a:pPr>
              <a:buFont typeface="Monotype Sorts" pitchFamily="2" charset="2"/>
              <a:buNone/>
            </a:pPr>
            <a:br>
              <a:rPr lang="en-US" altLang="en-US" sz="1275" dirty="0"/>
            </a:br>
            <a:r>
              <a:rPr lang="en-US" altLang="en-US" sz="1275" dirty="0"/>
              <a:t>       </a:t>
            </a:r>
            <a:r>
              <a:rPr lang="en-US" altLang="en-US" sz="1275" i="1" dirty="0"/>
              <a:t>employee(ID, name, street, city, salary)</a:t>
            </a:r>
            <a:r>
              <a:rPr lang="en-US" altLang="en-US" sz="1275" dirty="0"/>
              <a:t>  </a:t>
            </a:r>
          </a:p>
          <a:p>
            <a:pPr>
              <a:buFont typeface="Monotype Sorts" pitchFamily="2" charset="2"/>
              <a:buNone/>
            </a:pPr>
            <a:r>
              <a:rPr lang="en-US" altLang="en-US" sz="1275" dirty="0"/>
              <a:t>       into</a:t>
            </a:r>
          </a:p>
          <a:p>
            <a:pPr>
              <a:buFont typeface="Monotype Sorts" pitchFamily="2" charset="2"/>
              <a:buNone/>
            </a:pPr>
            <a:r>
              <a:rPr lang="en-US" altLang="en-US" sz="1275" dirty="0"/>
              <a:t>	       </a:t>
            </a:r>
            <a:r>
              <a:rPr lang="en-US" altLang="en-US" sz="1275" i="1" dirty="0"/>
              <a:t>employee1</a:t>
            </a:r>
            <a:r>
              <a:rPr lang="en-US" altLang="en-US" sz="1275" dirty="0"/>
              <a:t> (</a:t>
            </a:r>
            <a:r>
              <a:rPr lang="en-US" altLang="en-US" sz="1275" i="1" dirty="0"/>
              <a:t>ID</a:t>
            </a:r>
            <a:r>
              <a:rPr lang="en-US" altLang="en-US" sz="1275" dirty="0"/>
              <a:t>, </a:t>
            </a:r>
            <a:r>
              <a:rPr lang="en-US" altLang="en-US" sz="1275" i="1" dirty="0"/>
              <a:t>name</a:t>
            </a:r>
            <a:r>
              <a:rPr lang="en-US" altLang="en-US" sz="1275" dirty="0"/>
              <a:t>)</a:t>
            </a:r>
          </a:p>
          <a:p>
            <a:pPr>
              <a:buFont typeface="Monotype Sorts" pitchFamily="2" charset="2"/>
              <a:buNone/>
            </a:pPr>
            <a:r>
              <a:rPr lang="en-US" altLang="en-US" sz="1275" dirty="0"/>
              <a:t>	       </a:t>
            </a:r>
            <a:r>
              <a:rPr lang="en-US" altLang="en-US" sz="1275" i="1" dirty="0"/>
              <a:t>employee2</a:t>
            </a:r>
            <a:r>
              <a:rPr lang="en-US" altLang="en-US" sz="1275" dirty="0"/>
              <a:t> (</a:t>
            </a:r>
            <a:r>
              <a:rPr lang="en-US" altLang="en-US" sz="1275" i="1" dirty="0"/>
              <a:t>name</a:t>
            </a:r>
            <a:r>
              <a:rPr lang="en-US" altLang="en-US" sz="1275" dirty="0"/>
              <a:t>, </a:t>
            </a:r>
            <a:r>
              <a:rPr lang="en-US" altLang="en-US" sz="1275" i="1" dirty="0"/>
              <a:t>street, city, salary</a:t>
            </a:r>
            <a:r>
              <a:rPr lang="en-US" altLang="en-US" sz="1275" dirty="0"/>
              <a:t>)</a:t>
            </a:r>
          </a:p>
          <a:p>
            <a:pPr>
              <a:buFont typeface="Monotype Sorts" pitchFamily="2" charset="2"/>
              <a:buNone/>
            </a:pPr>
            <a:endParaRPr lang="en-US" altLang="en-US" sz="1275" dirty="0"/>
          </a:p>
          <a:p>
            <a:pPr>
              <a:buFont typeface="Monotype Sorts" pitchFamily="2" charset="2"/>
              <a:buNone/>
            </a:pPr>
            <a:r>
              <a:rPr lang="en-US" altLang="en-US" sz="1275" dirty="0"/>
              <a:t>      The problem arises when we have two employees with the same name</a:t>
            </a:r>
          </a:p>
          <a:p>
            <a:r>
              <a:rPr lang="en-US" altLang="en-US" sz="1275" dirty="0"/>
              <a:t>The next slide shows how we lose information -- we cannot reconstruct the original </a:t>
            </a:r>
            <a:r>
              <a:rPr lang="en-US" altLang="en-US" sz="1275" i="1" dirty="0"/>
              <a:t>employee</a:t>
            </a:r>
            <a:r>
              <a:rPr lang="en-US" altLang="en-US" sz="1275" dirty="0"/>
              <a:t> relation -- and so, this is a </a:t>
            </a:r>
            <a:r>
              <a:rPr lang="en-US" altLang="en-US" sz="1275" b="1" dirty="0">
                <a:solidFill>
                  <a:srgbClr val="002060"/>
                </a:solidFill>
              </a:rPr>
              <a:t>lossy decomposition</a:t>
            </a:r>
            <a:r>
              <a:rPr lang="en-US" altLang="en-US" sz="1275" dirty="0"/>
              <a:t>.</a:t>
            </a:r>
          </a:p>
          <a:p>
            <a:pPr lvl="1">
              <a:buFont typeface="Monotype Sorts" pitchFamily="2" charset="2"/>
              <a:buNone/>
            </a:pPr>
            <a:endParaRPr lang="en-US" altLang="en-US" sz="1500" i="1" dirty="0">
              <a:ea typeface="ＭＳ Ｐゴシック" panose="020B0600070205080204" pitchFamily="34" charset="-128"/>
            </a:endParaRPr>
          </a:p>
          <a:p>
            <a:pPr lvl="1">
              <a:buFont typeface="Monotype Sorts" pitchFamily="2" charset="2"/>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775896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4</a:t>
            </a:r>
          </a:p>
        </p:txBody>
      </p:sp>
      <p:sp>
        <p:nvSpPr>
          <p:cNvPr id="18435" name="Rectangle 4"/>
          <p:cNvSpPr>
            <a:spLocks noGrp="1" noChangeArrowheads="1"/>
          </p:cNvSpPr>
          <p:nvPr>
            <p:ph idx="1"/>
          </p:nvPr>
        </p:nvSpPr>
        <p:spPr>
          <a:xfrm>
            <a:off x="1655685" y="826873"/>
            <a:ext cx="6121477" cy="4025979"/>
          </a:xfrm>
          <a:noFill/>
        </p:spPr>
        <p:txBody>
          <a:bodyPr/>
          <a:lstStyle/>
          <a:p>
            <a:pPr>
              <a:tabLst>
                <a:tab pos="1460897" algn="l"/>
                <a:tab pos="2013347" algn="l"/>
                <a:tab pos="2695575" algn="l"/>
                <a:tab pos="3214688" algn="l"/>
              </a:tabLst>
            </a:pPr>
            <a:r>
              <a:rPr lang="en-US" altLang="en-US" dirty="0"/>
              <a:t>The following concurrent schedule does not preserve the value of (</a:t>
            </a:r>
            <a:r>
              <a:rPr lang="en-US" altLang="en-US" i="1" dirty="0"/>
              <a:t>A </a:t>
            </a:r>
            <a:r>
              <a:rPr lang="en-US" altLang="en-US" dirty="0"/>
              <a:t>+ </a:t>
            </a:r>
            <a:r>
              <a:rPr lang="en-US" altLang="en-US" i="1" dirty="0"/>
              <a:t>B</a:t>
            </a:r>
            <a:r>
              <a:rPr lang="en-US" altLang="en-US" dirty="0"/>
              <a:t> </a:t>
            </a:r>
            <a:r>
              <a:rPr lang="en-US" altLang="en-US" i="1" dirty="0"/>
              <a:t>)</a:t>
            </a:r>
            <a:r>
              <a:rPr lang="en-US" altLang="en-US" dirty="0"/>
              <a:t>.			</a:t>
            </a:r>
            <a:endParaRPr lang="en-US" altLang="en-US" i="1" dirty="0"/>
          </a:p>
        </p:txBody>
      </p:sp>
      <p:pic>
        <p:nvPicPr>
          <p:cNvPr id="1843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222770"/>
            <a:ext cx="2034779" cy="254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0440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extLst>
      <p:ext uri="{BB962C8B-B14F-4D97-AF65-F5344CB8AC3E}">
        <p14:creationId xmlns:p14="http://schemas.microsoft.com/office/powerpoint/2010/main" val="32616942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extLst>
      <p:ext uri="{BB962C8B-B14F-4D97-AF65-F5344CB8AC3E}">
        <p14:creationId xmlns:p14="http://schemas.microsoft.com/office/powerpoint/2010/main" val="2840691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extLst>
      <p:ext uri="{BB962C8B-B14F-4D97-AF65-F5344CB8AC3E}">
        <p14:creationId xmlns:p14="http://schemas.microsoft.com/office/powerpoint/2010/main" val="21031331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extLst>
      <p:ext uri="{BB962C8B-B14F-4D97-AF65-F5344CB8AC3E}">
        <p14:creationId xmlns:p14="http://schemas.microsoft.com/office/powerpoint/2010/main" val="3836391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01806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863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extLst>
      <p:ext uri="{BB962C8B-B14F-4D97-AF65-F5344CB8AC3E}">
        <p14:creationId xmlns:p14="http://schemas.microsoft.com/office/powerpoint/2010/main" val="20727589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8768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Other Notions of Serializability</a:t>
            </a:r>
          </a:p>
        </p:txBody>
      </p:sp>
      <p:sp>
        <p:nvSpPr>
          <p:cNvPr id="27651" name="Rectangle 3"/>
          <p:cNvSpPr>
            <a:spLocks noGrp="1" noChangeArrowheads="1"/>
          </p:cNvSpPr>
          <p:nvPr>
            <p:ph idx="1"/>
          </p:nvPr>
        </p:nvSpPr>
        <p:spPr>
          <a:xfrm>
            <a:off x="1655686" y="826873"/>
            <a:ext cx="5299970" cy="4025979"/>
          </a:xfrm>
        </p:spPr>
        <p:txBody>
          <a:bodyPr/>
          <a:lstStyle/>
          <a:p>
            <a:pPr>
              <a:tabLst>
                <a:tab pos="1590675" algn="l"/>
                <a:tab pos="1926431" algn="l"/>
                <a:tab pos="2700338" algn="l"/>
                <a:tab pos="2955131" algn="l"/>
              </a:tabLst>
            </a:pPr>
            <a:r>
              <a:rPr lang="en-US" altLang="en-US" dirty="0"/>
              <a:t>The schedule below produces same outcome as the serial schedule &lt; </a:t>
            </a:r>
            <a:r>
              <a:rPr lang="en-US" altLang="en-US" i="1" dirty="0"/>
              <a:t>T</a:t>
            </a:r>
            <a:r>
              <a:rPr lang="en-US" altLang="en-US" baseline="-25000" dirty="0"/>
              <a:t>1</a:t>
            </a:r>
            <a:r>
              <a:rPr lang="en-US" altLang="en-US" dirty="0"/>
              <a:t>,</a:t>
            </a:r>
            <a:r>
              <a:rPr lang="en-US" altLang="en-US" baseline="-25000" dirty="0"/>
              <a:t> </a:t>
            </a:r>
            <a:r>
              <a:rPr lang="en-US" altLang="en-US" i="1" dirty="0"/>
              <a:t>T</a:t>
            </a:r>
            <a:r>
              <a:rPr lang="en-US" altLang="en-US" baseline="-25000" dirty="0"/>
              <a:t>5</a:t>
            </a:r>
            <a:r>
              <a:rPr lang="en-US" altLang="en-US" dirty="0"/>
              <a:t> &gt;, yet is not conflict equivalent or view equivalent to it.</a:t>
            </a:r>
          </a:p>
          <a:p>
            <a:pPr>
              <a:buNone/>
              <a:tabLst>
                <a:tab pos="1590675" algn="l"/>
                <a:tab pos="1926431" algn="l"/>
                <a:tab pos="2700338" algn="l"/>
                <a:tab pos="2955131" algn="l"/>
              </a:tabLst>
            </a:pPr>
            <a:r>
              <a:rPr lang="en-US" altLang="en-US" dirty="0"/>
              <a:t>		</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buNone/>
              <a:tabLst>
                <a:tab pos="1590675" algn="l"/>
                <a:tab pos="1926431" algn="l"/>
                <a:tab pos="2700338" algn="l"/>
                <a:tab pos="2955131" algn="l"/>
              </a:tabLst>
            </a:pPr>
            <a:br>
              <a:rPr lang="en-US" altLang="en-US" dirty="0"/>
            </a:br>
            <a:br>
              <a:rPr lang="en-US" altLang="en-US" dirty="0"/>
            </a:br>
            <a:endParaRPr lang="en-US" altLang="en-US" dirty="0"/>
          </a:p>
          <a:p>
            <a:pPr>
              <a:buNone/>
              <a:tabLst>
                <a:tab pos="1590675" algn="l"/>
                <a:tab pos="1926431" algn="l"/>
                <a:tab pos="2700338" algn="l"/>
                <a:tab pos="2955131" algn="l"/>
              </a:tabLst>
            </a:pPr>
            <a:endParaRPr lang="en-US" altLang="en-US" dirty="0"/>
          </a:p>
          <a:p>
            <a:pPr>
              <a:tabLst>
                <a:tab pos="1590675" algn="l"/>
                <a:tab pos="1926431" algn="l"/>
                <a:tab pos="2700338" algn="l"/>
                <a:tab pos="2955131" algn="l"/>
              </a:tabLst>
            </a:pPr>
            <a:r>
              <a:rPr lang="en-US" altLang="en-US" dirty="0"/>
              <a:t>Determining such equivalence requires analysis of operations other than read and write.</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p:txBody>
      </p:sp>
      <p:pic>
        <p:nvPicPr>
          <p:cNvPr id="276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099" y="1474589"/>
            <a:ext cx="2133600"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381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DBF384-1386-6C4A-9EC9-BC325C2DAE9D}"/>
              </a:ext>
            </a:extLst>
          </p:cNvPr>
          <p:cNvSpPr>
            <a:spLocks noGrp="1"/>
          </p:cNvSpPr>
          <p:nvPr>
            <p:ph type="title"/>
          </p:nvPr>
        </p:nvSpPr>
        <p:spPr/>
        <p:txBody>
          <a:bodyPr/>
          <a:lstStyle/>
          <a:p>
            <a:r>
              <a:rPr lang="en-US" dirty="0"/>
              <a:t>Lossy Decomposition</a:t>
            </a:r>
          </a:p>
        </p:txBody>
      </p:sp>
      <p:pic>
        <p:nvPicPr>
          <p:cNvPr id="4" name="Picture 5" descr="8">
            <a:extLst>
              <a:ext uri="{FF2B5EF4-FFF2-40B4-BE49-F238E27FC236}">
                <a16:creationId xmlns:a16="http://schemas.microsoft.com/office/drawing/2014/main" id="{BBC453F7-8271-C64A-98D1-16C7BEA0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005"/>
            <a:ext cx="4287440" cy="39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2246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3987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570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View Serializability</a:t>
            </a:r>
          </a:p>
        </p:txBody>
      </p:sp>
      <p:sp>
        <p:nvSpPr>
          <p:cNvPr id="30723" name="Rectangle 3"/>
          <p:cNvSpPr>
            <a:spLocks noGrp="1" noChangeArrowheads="1"/>
          </p:cNvSpPr>
          <p:nvPr>
            <p:ph idx="1"/>
          </p:nvPr>
        </p:nvSpPr>
        <p:spPr>
          <a:xfrm>
            <a:off x="1669002" y="826873"/>
            <a:ext cx="5686148" cy="4025979"/>
          </a:xfrm>
        </p:spPr>
        <p:txBody>
          <a:bodyPr/>
          <a:lstStyle/>
          <a:p>
            <a:r>
              <a:rPr lang="en-US" altLang="en-US" dirty="0"/>
              <a:t>The precedence graph test for conflict serializability cannot be used directly to test for view serializability.</a:t>
            </a:r>
          </a:p>
          <a:p>
            <a:pPr lvl="1"/>
            <a:r>
              <a:rPr lang="en-US" altLang="en-US" dirty="0"/>
              <a:t>Extension to test for view serializability has cost exponential in the size of the precedence graph.</a:t>
            </a:r>
          </a:p>
          <a:p>
            <a:r>
              <a:rPr lang="en-US" altLang="en-US" dirty="0"/>
              <a:t>The problem of checking if a schedule is view serializable falls in the class of </a:t>
            </a:r>
            <a:r>
              <a:rPr lang="en-US" altLang="en-US" i="1" dirty="0"/>
              <a:t>NP</a:t>
            </a:r>
            <a:r>
              <a:rPr lang="en-US" altLang="en-US" dirty="0"/>
              <a:t>-complete problems. </a:t>
            </a:r>
          </a:p>
          <a:p>
            <a:pPr lvl="1"/>
            <a:r>
              <a:rPr lang="en-US" altLang="en-US" dirty="0"/>
              <a:t>Thus, existence of an efficient algorithm is </a:t>
            </a:r>
            <a:r>
              <a:rPr lang="en-US" altLang="en-US" i="1" dirty="0"/>
              <a:t>extremely</a:t>
            </a:r>
            <a:r>
              <a:rPr lang="en-US" altLang="en-US" dirty="0"/>
              <a:t> unlikely.</a:t>
            </a:r>
          </a:p>
          <a:p>
            <a:r>
              <a:rPr lang="en-US" altLang="en-US" dirty="0"/>
              <a:t>However practical algorithms that just check some </a:t>
            </a:r>
            <a:r>
              <a:rPr lang="en-US" altLang="en-US" b="1" dirty="0"/>
              <a:t>sufficient</a:t>
            </a:r>
            <a:r>
              <a:rPr lang="en-US" altLang="en-US" i="1" dirty="0"/>
              <a:t> </a:t>
            </a:r>
            <a:r>
              <a:rPr lang="en-US" altLang="en-US" b="1" dirty="0"/>
              <a:t>conditions</a:t>
            </a:r>
            <a:r>
              <a:rPr lang="en-US" altLang="en-US" dirty="0"/>
              <a:t> for view serializability can still be used.</a:t>
            </a:r>
          </a:p>
        </p:txBody>
      </p:sp>
    </p:spTree>
    <p:extLst>
      <p:ext uri="{BB962C8B-B14F-4D97-AF65-F5344CB8AC3E}">
        <p14:creationId xmlns:p14="http://schemas.microsoft.com/office/powerpoint/2010/main" val="22237212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Need to address the effect of transaction failures on concurrently </a:t>
            </a:r>
            <a:b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2069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5457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Cascadeless Schedules</a:t>
            </a:r>
          </a:p>
        </p:txBody>
      </p:sp>
      <p:sp>
        <p:nvSpPr>
          <p:cNvPr id="33795" name="Rectangle 3"/>
          <p:cNvSpPr>
            <a:spLocks noGrp="1" noChangeArrowheads="1"/>
          </p:cNvSpPr>
          <p:nvPr>
            <p:ph idx="1"/>
          </p:nvPr>
        </p:nvSpPr>
        <p:spPr>
          <a:xfrm>
            <a:off x="1662344" y="826873"/>
            <a:ext cx="5832629" cy="4025979"/>
          </a:xfrm>
        </p:spPr>
        <p:txBody>
          <a:bodyPr/>
          <a:lstStyle/>
          <a:p>
            <a:r>
              <a:rPr lang="en-US" altLang="en-US" b="1" dirty="0">
                <a:solidFill>
                  <a:srgbClr val="000099"/>
                </a:solidFill>
              </a:rPr>
              <a:t>Cascadeless</a:t>
            </a:r>
            <a:r>
              <a:rPr lang="en-US" altLang="en-US" b="1" i="1" dirty="0">
                <a:solidFill>
                  <a:srgbClr val="000099"/>
                </a:solidFill>
              </a:rPr>
              <a:t> </a:t>
            </a:r>
            <a:r>
              <a:rPr lang="en-US" altLang="en-US" b="1" dirty="0">
                <a:solidFill>
                  <a:srgbClr val="000099"/>
                </a:solidFill>
              </a:rPr>
              <a:t>schedules</a:t>
            </a:r>
            <a:r>
              <a:rPr lang="en-US" altLang="en-US" dirty="0"/>
              <a:t> — cascading rollbacks cannot occur;</a:t>
            </a:r>
          </a:p>
          <a:p>
            <a:pPr lvl="1"/>
            <a:r>
              <a:rPr lang="en-US" altLang="en-US" dirty="0"/>
              <a:t>For each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dirty="0"/>
              <a:t> such that </a:t>
            </a:r>
            <a:r>
              <a:rPr lang="en-US" altLang="en-US" i="1" dirty="0"/>
              <a:t>T</a:t>
            </a:r>
            <a:r>
              <a:rPr lang="en-US" altLang="en-US" i="1" baseline="-25000" dirty="0"/>
              <a:t>j</a:t>
            </a:r>
            <a:r>
              <a:rPr lang="en-US" altLang="en-US" dirty="0"/>
              <a:t>  reads a data item previously written by </a:t>
            </a:r>
            <a:r>
              <a:rPr lang="en-US" altLang="en-US" i="1" dirty="0"/>
              <a:t>T</a:t>
            </a:r>
            <a:r>
              <a:rPr lang="en-US" altLang="en-US" i="1" baseline="-25000" dirty="0"/>
              <a:t>i</a:t>
            </a:r>
            <a:r>
              <a:rPr lang="en-US" altLang="en-US" dirty="0"/>
              <a:t>, the commit operation of </a:t>
            </a:r>
            <a:r>
              <a:rPr lang="en-US" altLang="en-US" i="1" dirty="0"/>
              <a:t>T</a:t>
            </a:r>
            <a:r>
              <a:rPr lang="en-US" altLang="en-US" i="1" baseline="-25000" dirty="0"/>
              <a:t>i</a:t>
            </a:r>
            <a:r>
              <a:rPr lang="en-US" altLang="en-US" i="1" dirty="0"/>
              <a:t> </a:t>
            </a:r>
            <a:r>
              <a:rPr lang="en-US" altLang="en-US" dirty="0"/>
              <a:t> appears before the read operation of </a:t>
            </a:r>
            <a:r>
              <a:rPr lang="en-US" altLang="en-US" i="1" dirty="0"/>
              <a:t>T</a:t>
            </a:r>
            <a:r>
              <a:rPr lang="en-US" altLang="en-US" i="1" baseline="-25000" dirty="0"/>
              <a:t>j</a:t>
            </a:r>
            <a:r>
              <a:rPr lang="en-US" altLang="en-US" dirty="0"/>
              <a:t>.</a:t>
            </a:r>
          </a:p>
          <a:p>
            <a:r>
              <a:rPr lang="en-US" altLang="en-US" dirty="0"/>
              <a:t>Every Cascadeless schedule is also recoverable</a:t>
            </a:r>
          </a:p>
          <a:p>
            <a:r>
              <a:rPr lang="en-US" altLang="en-US" dirty="0"/>
              <a:t>It is desirable to restrict the schedules to those that are cascadeless</a:t>
            </a:r>
          </a:p>
        </p:txBody>
      </p:sp>
    </p:spTree>
    <p:extLst>
      <p:ext uri="{BB962C8B-B14F-4D97-AF65-F5344CB8AC3E}">
        <p14:creationId xmlns:p14="http://schemas.microsoft.com/office/powerpoint/2010/main" val="22923536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a:t>
            </a:r>
          </a:p>
        </p:txBody>
      </p:sp>
      <p:sp>
        <p:nvSpPr>
          <p:cNvPr id="34819" name="Rectangle 3"/>
          <p:cNvSpPr>
            <a:spLocks noGrp="1" noChangeArrowheads="1"/>
          </p:cNvSpPr>
          <p:nvPr>
            <p:ph idx="1"/>
          </p:nvPr>
        </p:nvSpPr>
        <p:spPr>
          <a:xfrm>
            <a:off x="1635711" y="826873"/>
            <a:ext cx="5859262" cy="4025979"/>
          </a:xfrm>
        </p:spPr>
        <p:txBody>
          <a:bodyPr/>
          <a:lstStyle/>
          <a:p>
            <a:r>
              <a:rPr lang="en-US" altLang="en-US" dirty="0"/>
              <a:t>A database must provide a mechanism that will ensure that all possible schedules are </a:t>
            </a:r>
          </a:p>
          <a:p>
            <a:pPr lvl="1"/>
            <a:r>
              <a:rPr lang="en-US" altLang="en-US" dirty="0"/>
              <a:t>either conflict or view serializable, and </a:t>
            </a:r>
          </a:p>
          <a:p>
            <a:pPr lvl="1"/>
            <a:r>
              <a:rPr lang="en-US" altLang="en-US" dirty="0"/>
              <a:t>are recoverable and preferably cascadeless</a:t>
            </a:r>
          </a:p>
          <a:p>
            <a:r>
              <a:rPr lang="en-US" altLang="en-US" dirty="0"/>
              <a:t>A policy in which only one transaction can execute at a time generates serial schedules, but provides a poor degree of concurrency</a:t>
            </a:r>
          </a:p>
          <a:p>
            <a:pPr lvl="1"/>
            <a:r>
              <a:rPr lang="en-US" altLang="en-US" dirty="0"/>
              <a:t>Are serial schedules recoverable/</a:t>
            </a:r>
            <a:r>
              <a:rPr lang="en-US" altLang="en-US" dirty="0" err="1"/>
              <a:t>cascadeless</a:t>
            </a:r>
            <a:r>
              <a:rPr lang="en-US" altLang="en-US" dirty="0"/>
              <a:t>?</a:t>
            </a:r>
          </a:p>
          <a:p>
            <a:r>
              <a:rPr lang="en-US" altLang="en-US" dirty="0"/>
              <a:t>Testing a schedule for serializability </a:t>
            </a:r>
            <a:r>
              <a:rPr lang="en-US" altLang="en-US" i="1" dirty="0"/>
              <a:t>after</a:t>
            </a:r>
            <a:r>
              <a:rPr lang="en-US" altLang="en-US" dirty="0"/>
              <a:t> it has executed is a little too late!</a:t>
            </a:r>
          </a:p>
          <a:p>
            <a:r>
              <a:rPr lang="en-US" altLang="en-US" b="1" dirty="0">
                <a:solidFill>
                  <a:srgbClr val="000099"/>
                </a:solidFill>
              </a:rPr>
              <a:t>Goal</a:t>
            </a:r>
            <a:r>
              <a:rPr lang="en-US" altLang="en-US" dirty="0"/>
              <a:t> – to develop concurrency control protocols that will assure serializability.</a:t>
            </a:r>
          </a:p>
        </p:txBody>
      </p:sp>
    </p:spTree>
    <p:extLst>
      <p:ext uri="{BB962C8B-B14F-4D97-AF65-F5344CB8AC3E}">
        <p14:creationId xmlns:p14="http://schemas.microsoft.com/office/powerpoint/2010/main" val="2842362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 (Cont.)</a:t>
            </a:r>
          </a:p>
        </p:txBody>
      </p:sp>
      <p:sp>
        <p:nvSpPr>
          <p:cNvPr id="35843" name="Rectangle 3"/>
          <p:cNvSpPr>
            <a:spLocks noGrp="1" noChangeArrowheads="1"/>
          </p:cNvSpPr>
          <p:nvPr>
            <p:ph idx="1"/>
          </p:nvPr>
        </p:nvSpPr>
        <p:spPr>
          <a:xfrm>
            <a:off x="1635712" y="826873"/>
            <a:ext cx="5852603" cy="4025979"/>
          </a:xfrm>
        </p:spPr>
        <p:txBody>
          <a:bodyPr/>
          <a:lstStyle/>
          <a:p>
            <a:r>
              <a:rPr lang="en-US" altLang="en-US" dirty="0"/>
              <a:t>Schedules must be conflict or view serializable, and recoverable, for the sake of database consistency, and preferably cascadeless.</a:t>
            </a:r>
          </a:p>
          <a:p>
            <a:r>
              <a:rPr lang="en-US" altLang="en-US" dirty="0"/>
              <a:t>A policy in which only one transaction can execute at a time generates serial schedules, but provides a poor degree of concurrency.</a:t>
            </a:r>
          </a:p>
          <a:p>
            <a:r>
              <a:rPr lang="en-US" altLang="en-US" dirty="0"/>
              <a:t>Concurrency-control schemes tradeoff between the amount of concurrency they allow and the amount of overhead that they incur.</a:t>
            </a:r>
          </a:p>
          <a:p>
            <a:r>
              <a:rPr lang="en-US" altLang="en-US" dirty="0"/>
              <a:t>Some schemes allow only conflict-serializable schedules to be generated, while others allow  view-serializable schedules that are not conflict-serializable.</a:t>
            </a:r>
          </a:p>
        </p:txBody>
      </p:sp>
    </p:spTree>
    <p:extLst>
      <p:ext uri="{BB962C8B-B14F-4D97-AF65-F5344CB8AC3E}">
        <p14:creationId xmlns:p14="http://schemas.microsoft.com/office/powerpoint/2010/main" val="31507337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extLst>
      <p:ext uri="{BB962C8B-B14F-4D97-AF65-F5344CB8AC3E}">
        <p14:creationId xmlns:p14="http://schemas.microsoft.com/office/powerpoint/2010/main" val="1475625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extLst>
      <p:ext uri="{BB962C8B-B14F-4D97-AF65-F5344CB8AC3E}">
        <p14:creationId xmlns:p14="http://schemas.microsoft.com/office/powerpoint/2010/main" val="17896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202E3FBA-9CF4-8F4C-AC4F-4E4C0714A947}"/>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514350" eaLnBrk="0" hangingPunct="0"/>
            <a:endParaRPr lang="en-US" altLang="en-US" sz="1350">
              <a:solidFill>
                <a:srgbClr val="005400"/>
              </a:solidFill>
              <a:latin typeface="Times New Roman" panose="02020603050405020304" pitchFamily="18" charset="0"/>
            </a:endParaRPr>
          </a:p>
        </p:txBody>
      </p:sp>
      <p:sp>
        <p:nvSpPr>
          <p:cNvPr id="19458" name="Rectangle 3">
            <a:extLst>
              <a:ext uri="{FF2B5EF4-FFF2-40B4-BE49-F238E27FC236}">
                <a16:creationId xmlns:a16="http://schemas.microsoft.com/office/drawing/2014/main" id="{7389F9B1-DE69-5B47-A1A6-644FFF88B246}"/>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514350" eaLnBrk="0" hangingPunct="0"/>
            <a:endParaRPr lang="en-US" altLang="en-US" sz="1350">
              <a:solidFill>
                <a:srgbClr val="005400"/>
              </a:solidFill>
              <a:latin typeface="Times New Roman" panose="02020603050405020304" pitchFamily="18" charset="0"/>
            </a:endParaRPr>
          </a:p>
        </p:txBody>
      </p:sp>
      <p:sp>
        <p:nvSpPr>
          <p:cNvPr id="19459" name="Rectangle 4">
            <a:extLst>
              <a:ext uri="{FF2B5EF4-FFF2-40B4-BE49-F238E27FC236}">
                <a16:creationId xmlns:a16="http://schemas.microsoft.com/office/drawing/2014/main" id="{F28A0F8D-19D5-6D40-BEA5-26E83AFAF7F2}"/>
              </a:ext>
            </a:extLst>
          </p:cNvPr>
          <p:cNvSpPr>
            <a:spLocks noGrp="1" noChangeArrowheads="1"/>
          </p:cNvSpPr>
          <p:nvPr>
            <p:ph type="title"/>
          </p:nvPr>
        </p:nvSpPr>
        <p:spPr/>
        <p:txBody>
          <a:bodyPr/>
          <a:lstStyle/>
          <a:p>
            <a:r>
              <a:rPr lang="en-US" altLang="en-US"/>
              <a:t>The Evils of Redundancy</a:t>
            </a:r>
          </a:p>
        </p:txBody>
      </p:sp>
      <p:sp>
        <p:nvSpPr>
          <p:cNvPr id="19460" name="Rectangle 5">
            <a:extLst>
              <a:ext uri="{FF2B5EF4-FFF2-40B4-BE49-F238E27FC236}">
                <a16:creationId xmlns:a16="http://schemas.microsoft.com/office/drawing/2014/main" id="{52F62327-2BF4-B84E-8A60-504CCD85498A}"/>
              </a:ext>
            </a:extLst>
          </p:cNvPr>
          <p:cNvSpPr>
            <a:spLocks noGrp="1" noChangeArrowheads="1"/>
          </p:cNvSpPr>
          <p:nvPr>
            <p:ph type="body" idx="1"/>
          </p:nvPr>
        </p:nvSpPr>
        <p:spPr>
          <a:xfrm>
            <a:off x="1885950" y="1257300"/>
            <a:ext cx="5057775" cy="2657475"/>
          </a:xfrm>
        </p:spPr>
        <p:txBody>
          <a:bodyPr/>
          <a:lstStyle/>
          <a:p>
            <a:r>
              <a:rPr lang="en-US" altLang="en-US" i="1" dirty="0">
                <a:solidFill>
                  <a:schemeClr val="accent2"/>
                </a:solidFill>
              </a:rPr>
              <a:t>Redundancy</a:t>
            </a:r>
            <a:r>
              <a:rPr lang="en-US" altLang="en-US" dirty="0">
                <a:solidFill>
                  <a:schemeClr val="accent2"/>
                </a:solidFill>
              </a:rPr>
              <a:t> </a:t>
            </a:r>
            <a:r>
              <a:rPr lang="en-US" altLang="en-US" dirty="0"/>
              <a:t>is at the root of several problems associated with relational schemas:</a:t>
            </a:r>
          </a:p>
          <a:p>
            <a:pPr lvl="1">
              <a:buSzPct val="75000"/>
            </a:pPr>
            <a:r>
              <a:rPr lang="en-US" altLang="en-US" dirty="0">
                <a:solidFill>
                  <a:schemeClr val="accent2"/>
                </a:solidFill>
              </a:rPr>
              <a:t>redundant storage, insert/delete/update anomalies</a:t>
            </a:r>
            <a:endParaRPr lang="en-US" altLang="en-US" dirty="0"/>
          </a:p>
          <a:p>
            <a:r>
              <a:rPr lang="en-US" altLang="en-US" dirty="0"/>
              <a:t>Integrity constraints, in particular</a:t>
            </a:r>
            <a:r>
              <a:rPr lang="en-US" altLang="en-US" i="1" dirty="0"/>
              <a:t> </a:t>
            </a:r>
            <a:r>
              <a:rPr lang="en-US" altLang="en-US" i="1" dirty="0">
                <a:solidFill>
                  <a:schemeClr val="accent2"/>
                </a:solidFill>
              </a:rPr>
              <a:t>functional dependencies</a:t>
            </a:r>
            <a:r>
              <a:rPr lang="en-US" altLang="en-US" dirty="0"/>
              <a:t>, can be used to identify schemas with such problems and to suggest refinements.</a:t>
            </a:r>
          </a:p>
          <a:p>
            <a:r>
              <a:rPr lang="en-US" altLang="en-US" dirty="0"/>
              <a:t>Main refinement technique:  </a:t>
            </a:r>
            <a:r>
              <a:rPr lang="en-US" altLang="en-US" i="1" u="sng" dirty="0">
                <a:solidFill>
                  <a:schemeClr val="accent2"/>
                </a:solidFill>
              </a:rPr>
              <a:t>decomposition</a:t>
            </a:r>
            <a:r>
              <a:rPr lang="en-US" altLang="en-US" dirty="0"/>
              <a:t> (replacing ABCD with, say, AB and BCD, or ACD and ABD).</a:t>
            </a:r>
          </a:p>
          <a:p>
            <a:r>
              <a:rPr lang="en-US" altLang="en-US" dirty="0"/>
              <a:t>Decomposition should be used judiciously:</a:t>
            </a:r>
          </a:p>
          <a:p>
            <a:pPr lvl="1">
              <a:buSzPct val="75000"/>
            </a:pPr>
            <a:r>
              <a:rPr lang="en-US" altLang="en-US" dirty="0"/>
              <a:t>Is there reason to decompose a relation?</a:t>
            </a:r>
          </a:p>
          <a:p>
            <a:pPr lvl="1">
              <a:buSzPct val="75000"/>
            </a:pPr>
            <a:r>
              <a:rPr lang="en-US" altLang="en-US" dirty="0"/>
              <a:t>What problems (if any) does the decomposition cause?</a:t>
            </a:r>
          </a:p>
        </p:txBody>
      </p:sp>
    </p:spTree>
    <p:extLst>
      <p:ext uri="{BB962C8B-B14F-4D97-AF65-F5344CB8AC3E}">
        <p14:creationId xmlns:p14="http://schemas.microsoft.com/office/powerpoint/2010/main" val="3424849140"/>
      </p:ext>
    </p:extLst>
  </p:cSld>
  <p:clrMapOvr>
    <a:masterClrMapping/>
  </p:clrMapOvr>
  <p:transition>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4402328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Levels of Consistency</a:t>
            </a:r>
          </a:p>
        </p:txBody>
      </p:sp>
      <p:sp>
        <p:nvSpPr>
          <p:cNvPr id="2" name="Content Placeholder 1">
            <a:extLst>
              <a:ext uri="{FF2B5EF4-FFF2-40B4-BE49-F238E27FC236}">
                <a16:creationId xmlns:a16="http://schemas.microsoft.com/office/drawing/2014/main" id="{E247170A-C2C0-4F36-8AA4-43A13105431D}"/>
              </a:ext>
            </a:extLst>
          </p:cNvPr>
          <p:cNvSpPr>
            <a:spLocks noGrp="1"/>
          </p:cNvSpPr>
          <p:nvPr>
            <p:ph idx="1"/>
          </p:nvPr>
        </p:nvSpPr>
        <p:spPr>
          <a:xfrm>
            <a:off x="1662343" y="826873"/>
            <a:ext cx="5812655" cy="4025979"/>
          </a:xfrm>
        </p:spPr>
        <p:txBody>
          <a:bodyPr/>
          <a:lstStyle/>
          <a:p>
            <a:r>
              <a:rPr lang="en-US" dirty="0"/>
              <a:t>Lower degrees of consistency useful for gathering approximate</a:t>
            </a:r>
            <a:br>
              <a:rPr lang="en-US" dirty="0"/>
            </a:br>
            <a:r>
              <a:rPr lang="en-US" dirty="0"/>
              <a:t>information about the database </a:t>
            </a:r>
          </a:p>
          <a:p>
            <a:r>
              <a:rPr lang="en-US" dirty="0"/>
              <a:t>Warning: some database systems do not ensure serializable schedules by default</a:t>
            </a:r>
          </a:p>
          <a:p>
            <a:r>
              <a:rPr lang="en-US" dirty="0"/>
              <a:t>E.g., Oracle (and PostgreSQL prior to version 9) by default support a level of consistency called snapshot isolation (not part of the SQL standard)</a:t>
            </a:r>
          </a:p>
          <a:p>
            <a:endParaRPr lang="en-IN" dirty="0"/>
          </a:p>
        </p:txBody>
      </p:sp>
      <p:sp>
        <p:nvSpPr>
          <p:cNvPr id="39939" name="Rectangle 5"/>
          <p:cNvSpPr>
            <a:spLocks noChangeArrowheads="1"/>
          </p:cNvSpPr>
          <p:nvPr/>
        </p:nvSpPr>
        <p:spPr bwMode="auto">
          <a:xfrm>
            <a:off x="2003823" y="872728"/>
            <a:ext cx="5254228"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160677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Definition in SQL</a:t>
            </a:r>
          </a:p>
        </p:txBody>
      </p:sp>
      <p:sp>
        <p:nvSpPr>
          <p:cNvPr id="40963" name="Rectangle 3"/>
          <p:cNvSpPr>
            <a:spLocks noGrp="1" noChangeArrowheads="1"/>
          </p:cNvSpPr>
          <p:nvPr>
            <p:ph idx="1"/>
          </p:nvPr>
        </p:nvSpPr>
        <p:spPr>
          <a:xfrm>
            <a:off x="1622395" y="826873"/>
            <a:ext cx="5945819" cy="4025979"/>
          </a:xfrm>
        </p:spPr>
        <p:txBody>
          <a:bodyPr/>
          <a:lstStyle/>
          <a:p>
            <a:r>
              <a:rPr lang="en-US" altLang="en-US" dirty="0"/>
              <a:t>In SQL, a transaction begins implicitly.</a:t>
            </a:r>
          </a:p>
          <a:p>
            <a:r>
              <a:rPr lang="en-US" altLang="en-US" dirty="0"/>
              <a:t>A transaction in SQL ends by:</a:t>
            </a:r>
          </a:p>
          <a:p>
            <a:pPr lvl="1"/>
            <a:r>
              <a:rPr lang="en-US" altLang="en-US" b="1" dirty="0"/>
              <a:t>Commit work</a:t>
            </a:r>
            <a:r>
              <a:rPr lang="en-US" altLang="en-US" dirty="0"/>
              <a:t> commits current transaction and begins a new one.</a:t>
            </a:r>
          </a:p>
          <a:p>
            <a:pPr lvl="1"/>
            <a:r>
              <a:rPr lang="en-US" altLang="en-US" b="1" dirty="0"/>
              <a:t>Rollback work</a:t>
            </a:r>
            <a:r>
              <a:rPr lang="en-US" altLang="en-US" dirty="0"/>
              <a:t> causes current transaction to abort.</a:t>
            </a:r>
          </a:p>
          <a:p>
            <a:r>
              <a:rPr lang="en-US" altLang="en-US" dirty="0"/>
              <a:t>In almost all database systems, by default, every SQL statement also commits implicitly if it executes successfully</a:t>
            </a:r>
          </a:p>
          <a:p>
            <a:pPr lvl="1"/>
            <a:r>
              <a:rPr lang="en-US" altLang="en-US" dirty="0"/>
              <a:t>Implicit commit can be turned off by a database directive</a:t>
            </a:r>
          </a:p>
          <a:p>
            <a:pPr lvl="2"/>
            <a:r>
              <a:rPr lang="en-US" altLang="en-US" dirty="0"/>
              <a:t>E.g., in JDBC -- </a:t>
            </a:r>
            <a:r>
              <a:rPr lang="en-US" altLang="en-US" dirty="0" err="1"/>
              <a:t>connection.setAutoCommit</a:t>
            </a:r>
            <a:r>
              <a:rPr lang="en-US" altLang="en-US" dirty="0"/>
              <a:t>(false);</a:t>
            </a:r>
          </a:p>
          <a:p>
            <a:r>
              <a:rPr lang="en-US" altLang="en-US" dirty="0"/>
              <a:t>Isolation level can be set at database level</a:t>
            </a:r>
          </a:p>
          <a:p>
            <a:r>
              <a:rPr lang="en-US" altLang="en-US" dirty="0"/>
              <a:t>Isolation level can be changed at start of transaction</a:t>
            </a:r>
          </a:p>
          <a:p>
            <a:pPr lvl="2"/>
            <a:r>
              <a:rPr lang="en-US" altLang="en-US" dirty="0"/>
              <a:t>E.g.  In SQL </a:t>
            </a:r>
            <a:r>
              <a:rPr lang="en-US" altLang="en-US" b="1" dirty="0"/>
              <a:t>set transaction isolation level serializable</a:t>
            </a:r>
          </a:p>
          <a:p>
            <a:pPr lvl="2"/>
            <a:r>
              <a:rPr lang="en-US" altLang="en-US" dirty="0"/>
              <a:t>E.g. in JDBC --  </a:t>
            </a:r>
            <a:r>
              <a:rPr lang="en-US" altLang="en-US" dirty="0" err="1"/>
              <a:t>connection.setTransactionIsolation</a:t>
            </a:r>
            <a:r>
              <a:rPr lang="en-US" altLang="en-US" dirty="0"/>
              <a:t>(      </a:t>
            </a:r>
            <a:br>
              <a:rPr lang="en-US" altLang="en-US" dirty="0"/>
            </a:br>
            <a:r>
              <a:rPr lang="en-US" altLang="en-US" dirty="0"/>
              <a:t>                                     </a:t>
            </a:r>
            <a:r>
              <a:rPr lang="en-US" altLang="en-US" dirty="0" err="1"/>
              <a:t>Connection.TRANSACTION_SERIALIZABLE</a:t>
            </a:r>
            <a:r>
              <a:rPr lang="en-US" altLang="en-US" dirty="0"/>
              <a:t>)</a:t>
            </a:r>
          </a:p>
        </p:txBody>
      </p:sp>
    </p:spTree>
    <p:extLst>
      <p:ext uri="{BB962C8B-B14F-4D97-AF65-F5344CB8AC3E}">
        <p14:creationId xmlns:p14="http://schemas.microsoft.com/office/powerpoint/2010/main" val="15054538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ACAF-F04B-44BB-A5C2-EAE4A5FBD7DE}"/>
              </a:ext>
            </a:extLst>
          </p:cNvPr>
          <p:cNvSpPr>
            <a:spLocks noGrp="1"/>
          </p:cNvSpPr>
          <p:nvPr>
            <p:ph type="title"/>
          </p:nvPr>
        </p:nvSpPr>
        <p:spPr/>
        <p:txBody>
          <a:bodyPr/>
          <a:lstStyle/>
          <a:p>
            <a:r>
              <a:rPr lang="en-IN" dirty="0"/>
              <a:t>Implementation of Isolation Levels</a:t>
            </a:r>
          </a:p>
        </p:txBody>
      </p:sp>
      <p:sp>
        <p:nvSpPr>
          <p:cNvPr id="3" name="Content Placeholder 2">
            <a:extLst>
              <a:ext uri="{FF2B5EF4-FFF2-40B4-BE49-F238E27FC236}">
                <a16:creationId xmlns:a16="http://schemas.microsoft.com/office/drawing/2014/main" id="{96E06DFC-E228-4A51-A4C2-91BB66D41B27}"/>
              </a:ext>
            </a:extLst>
          </p:cNvPr>
          <p:cNvSpPr>
            <a:spLocks noGrp="1"/>
          </p:cNvSpPr>
          <p:nvPr>
            <p:ph idx="1"/>
          </p:nvPr>
        </p:nvSpPr>
        <p:spPr>
          <a:xfrm>
            <a:off x="1649027" y="826873"/>
            <a:ext cx="5805997" cy="4025979"/>
          </a:xfrm>
        </p:spPr>
        <p:txBody>
          <a:bodyPr/>
          <a:lstStyle/>
          <a:p>
            <a:r>
              <a:rPr lang="en-IN" dirty="0"/>
              <a:t>Locking</a:t>
            </a:r>
          </a:p>
          <a:p>
            <a:pPr lvl="1"/>
            <a:r>
              <a:rPr lang="en-IN" dirty="0"/>
              <a:t>Lock on whole database vs lock on items</a:t>
            </a:r>
          </a:p>
          <a:p>
            <a:pPr lvl="1"/>
            <a:r>
              <a:rPr lang="en-IN" dirty="0"/>
              <a:t>How long to hold lock?</a:t>
            </a:r>
          </a:p>
          <a:p>
            <a:pPr lvl="1"/>
            <a:r>
              <a:rPr lang="en-IN" dirty="0"/>
              <a:t>Shared vs exclusive locks</a:t>
            </a:r>
          </a:p>
          <a:p>
            <a:r>
              <a:rPr lang="en-IN" dirty="0"/>
              <a:t>Timestamps</a:t>
            </a:r>
          </a:p>
          <a:p>
            <a:pPr lvl="1"/>
            <a:r>
              <a:rPr lang="en-IN" dirty="0"/>
              <a:t>Transaction timestamp assigned e.g. when a transaction begins</a:t>
            </a:r>
          </a:p>
          <a:p>
            <a:pPr lvl="1"/>
            <a:r>
              <a:rPr lang="en-IN" dirty="0"/>
              <a:t>Data items store two timestamps</a:t>
            </a:r>
          </a:p>
          <a:p>
            <a:pPr lvl="2"/>
            <a:r>
              <a:rPr lang="en-IN" dirty="0"/>
              <a:t>Read timestamp</a:t>
            </a:r>
          </a:p>
          <a:p>
            <a:pPr lvl="2"/>
            <a:r>
              <a:rPr lang="en-IN" dirty="0"/>
              <a:t>Write timestamp</a:t>
            </a:r>
          </a:p>
          <a:p>
            <a:pPr lvl="1"/>
            <a:r>
              <a:rPr lang="en-IN" dirty="0"/>
              <a:t>Timestamps are used to detect out of order accesses</a:t>
            </a:r>
          </a:p>
          <a:p>
            <a:r>
              <a:rPr lang="en-IN" dirty="0"/>
              <a:t>Multiple versions of each data item</a:t>
            </a:r>
          </a:p>
          <a:p>
            <a:pPr lvl="1"/>
            <a:r>
              <a:rPr lang="en-IN" dirty="0"/>
              <a:t>Allow transactions to read from a “snapshot” of the database</a:t>
            </a:r>
          </a:p>
        </p:txBody>
      </p:sp>
    </p:spTree>
    <p:extLst>
      <p:ext uri="{BB962C8B-B14F-4D97-AF65-F5344CB8AC3E}">
        <p14:creationId xmlns:p14="http://schemas.microsoft.com/office/powerpoint/2010/main" val="30104193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6548-0516-4E04-B705-F7A54C9E8ABE}"/>
              </a:ext>
            </a:extLst>
          </p:cNvPr>
          <p:cNvSpPr>
            <a:spLocks noGrp="1"/>
          </p:cNvSpPr>
          <p:nvPr>
            <p:ph type="title"/>
          </p:nvPr>
        </p:nvSpPr>
        <p:spPr/>
        <p:txBody>
          <a:bodyPr/>
          <a:lstStyle/>
          <a:p>
            <a:r>
              <a:rPr lang="en-IN" dirty="0"/>
              <a:t>Transactions as SQL Statements</a:t>
            </a:r>
          </a:p>
        </p:txBody>
      </p:sp>
      <p:sp>
        <p:nvSpPr>
          <p:cNvPr id="3" name="Content Placeholder 2">
            <a:extLst>
              <a:ext uri="{FF2B5EF4-FFF2-40B4-BE49-F238E27FC236}">
                <a16:creationId xmlns:a16="http://schemas.microsoft.com/office/drawing/2014/main" id="{F275E497-18AF-475A-B6A4-049AF234E8D0}"/>
              </a:ext>
            </a:extLst>
          </p:cNvPr>
          <p:cNvSpPr>
            <a:spLocks noGrp="1"/>
          </p:cNvSpPr>
          <p:nvPr>
            <p:ph idx="1"/>
          </p:nvPr>
        </p:nvSpPr>
        <p:spPr>
          <a:xfrm>
            <a:off x="1615736" y="752330"/>
            <a:ext cx="6161426" cy="4025979"/>
          </a:xfrm>
        </p:spPr>
        <p:txBody>
          <a:bodyPr/>
          <a:lstStyle/>
          <a:p>
            <a:r>
              <a:rPr lang="en-IN" dirty="0"/>
              <a:t>E.g., Transaction 1:</a:t>
            </a:r>
            <a:br>
              <a:rPr lang="en-IN" dirty="0"/>
            </a:br>
            <a:r>
              <a:rPr lang="en-IN" sz="1350" dirty="0"/>
              <a:t>   </a:t>
            </a:r>
            <a:r>
              <a:rPr lang="en-IN" b="1" dirty="0"/>
              <a:t>select</a:t>
            </a:r>
            <a:r>
              <a:rPr lang="en-IN" dirty="0"/>
              <a:t> </a:t>
            </a:r>
            <a:r>
              <a:rPr lang="en-IN" i="1" dirty="0"/>
              <a:t>ID, name  </a:t>
            </a:r>
            <a:r>
              <a:rPr lang="en-IN" dirty="0"/>
              <a:t> </a:t>
            </a:r>
            <a:r>
              <a:rPr lang="en-IN" b="1" dirty="0"/>
              <a:t>from  </a:t>
            </a:r>
            <a:r>
              <a:rPr lang="en-IN" i="1" dirty="0"/>
              <a:t>instructor   </a:t>
            </a:r>
            <a:r>
              <a:rPr lang="en-IN" b="1" dirty="0"/>
              <a:t>where</a:t>
            </a:r>
            <a:r>
              <a:rPr lang="en-IN" dirty="0"/>
              <a:t> </a:t>
            </a:r>
            <a:r>
              <a:rPr lang="en-IN" i="1" dirty="0"/>
              <a:t>salary</a:t>
            </a:r>
            <a:r>
              <a:rPr lang="en-IN" dirty="0"/>
              <a:t> &gt; 90000</a:t>
            </a:r>
            <a:endParaRPr lang="en-IN" sz="1350" dirty="0"/>
          </a:p>
          <a:p>
            <a:r>
              <a:rPr lang="en-IN" dirty="0"/>
              <a:t>E.g., Transaction 2:</a:t>
            </a:r>
            <a:br>
              <a:rPr lang="en-IN" dirty="0"/>
            </a:br>
            <a:r>
              <a:rPr lang="en-IN" dirty="0"/>
              <a:t>   </a:t>
            </a:r>
            <a:r>
              <a:rPr lang="en-IN" b="1" dirty="0"/>
              <a:t>insert into</a:t>
            </a:r>
            <a:r>
              <a:rPr lang="en-IN" dirty="0"/>
              <a:t> </a:t>
            </a:r>
            <a:r>
              <a:rPr lang="en-IN" i="1" dirty="0"/>
              <a:t>instructor</a:t>
            </a:r>
            <a:r>
              <a:rPr lang="en-IN" dirty="0"/>
              <a:t> </a:t>
            </a:r>
            <a:r>
              <a:rPr lang="en-IN" b="1" dirty="0"/>
              <a:t>values</a:t>
            </a:r>
            <a:r>
              <a:rPr lang="en-IN" dirty="0"/>
              <a:t> ('11111', 'James', 'Marketing', 100000)</a:t>
            </a:r>
          </a:p>
          <a:p>
            <a:r>
              <a:rPr lang="en-IN" dirty="0"/>
              <a:t>Suppose </a:t>
            </a:r>
          </a:p>
          <a:p>
            <a:pPr lvl="1"/>
            <a:r>
              <a:rPr lang="en-IN" dirty="0"/>
              <a:t>T1 starts, finds tuples salary &gt; 90000 using index and locks them</a:t>
            </a:r>
          </a:p>
          <a:p>
            <a:pPr lvl="1"/>
            <a:r>
              <a:rPr lang="en-IN" dirty="0"/>
              <a:t>And then T2 executes.  </a:t>
            </a:r>
          </a:p>
          <a:p>
            <a:pPr lvl="1"/>
            <a:r>
              <a:rPr lang="en-IN" dirty="0"/>
              <a:t>Do T1 and T2 conflict?  Does tuple level locking detect the conflict?</a:t>
            </a:r>
          </a:p>
          <a:p>
            <a:pPr lvl="1"/>
            <a:r>
              <a:rPr lang="en-IN" dirty="0"/>
              <a:t>Instance of the </a:t>
            </a:r>
            <a:r>
              <a:rPr lang="en-IN" b="1" dirty="0">
                <a:solidFill>
                  <a:srgbClr val="002060"/>
                </a:solidFill>
              </a:rPr>
              <a:t>phantom phenomenon</a:t>
            </a:r>
          </a:p>
          <a:p>
            <a:r>
              <a:rPr lang="en-IN" dirty="0"/>
              <a:t>Also consider T3 below, with Wu’s salary = 90000 </a:t>
            </a:r>
            <a:br>
              <a:rPr lang="en-IN" dirty="0"/>
            </a:br>
            <a:r>
              <a:rPr lang="en-IN" sz="1350" dirty="0"/>
              <a:t>    </a:t>
            </a:r>
            <a:r>
              <a:rPr lang="en-IN" sz="1350" b="1" dirty="0"/>
              <a:t>update</a:t>
            </a:r>
            <a:r>
              <a:rPr lang="en-IN" sz="1350" dirty="0"/>
              <a:t> </a:t>
            </a:r>
            <a:r>
              <a:rPr lang="en-IN" sz="1350" i="1" dirty="0"/>
              <a:t>instructor</a:t>
            </a:r>
            <a:br>
              <a:rPr lang="en-IN" sz="1350" dirty="0"/>
            </a:br>
            <a:r>
              <a:rPr lang="en-IN" sz="1350" dirty="0"/>
              <a:t>    </a:t>
            </a:r>
            <a:r>
              <a:rPr lang="en-IN" sz="1350" b="1" dirty="0"/>
              <a:t>set</a:t>
            </a:r>
            <a:r>
              <a:rPr lang="en-IN" sz="1350" dirty="0"/>
              <a:t> </a:t>
            </a:r>
            <a:r>
              <a:rPr lang="en-IN" sz="1350" i="1" dirty="0"/>
              <a:t>salary</a:t>
            </a:r>
            <a:r>
              <a:rPr lang="en-IN" sz="1350" dirty="0"/>
              <a:t> = </a:t>
            </a:r>
            <a:r>
              <a:rPr lang="en-IN" sz="1350" i="1" dirty="0"/>
              <a:t>salary</a:t>
            </a:r>
            <a:r>
              <a:rPr lang="en-IN" sz="1350" dirty="0"/>
              <a:t> * 1.1</a:t>
            </a:r>
            <a:br>
              <a:rPr lang="en-IN" sz="1350" dirty="0"/>
            </a:br>
            <a:r>
              <a:rPr lang="en-IN" sz="1350" dirty="0"/>
              <a:t>    </a:t>
            </a:r>
            <a:r>
              <a:rPr lang="en-IN" sz="1350" b="1" dirty="0"/>
              <a:t>where</a:t>
            </a:r>
            <a:r>
              <a:rPr lang="en-IN" sz="1350" dirty="0"/>
              <a:t> </a:t>
            </a:r>
            <a:r>
              <a:rPr lang="en-IN" sz="1350" i="1" dirty="0"/>
              <a:t>name</a:t>
            </a:r>
            <a:r>
              <a:rPr lang="en-IN" sz="1350" dirty="0"/>
              <a:t> = 'Wu’ </a:t>
            </a:r>
          </a:p>
          <a:p>
            <a:r>
              <a:rPr lang="en-IN" dirty="0"/>
              <a:t>Key idea:  Detect “</a:t>
            </a:r>
            <a:r>
              <a:rPr lang="en-IN" b="1" dirty="0">
                <a:solidFill>
                  <a:srgbClr val="002060"/>
                </a:solidFill>
              </a:rPr>
              <a:t>predicate</a:t>
            </a:r>
            <a:r>
              <a:rPr lang="en-IN" dirty="0"/>
              <a:t>” conflicts, and use some form of  “</a:t>
            </a:r>
            <a:r>
              <a:rPr lang="en-IN" b="1" dirty="0">
                <a:solidFill>
                  <a:srgbClr val="002060"/>
                </a:solidFill>
              </a:rPr>
              <a:t>predicate locking</a:t>
            </a:r>
            <a:r>
              <a:rPr lang="en-IN" dirty="0"/>
              <a:t>”</a:t>
            </a:r>
          </a:p>
        </p:txBody>
      </p:sp>
    </p:spTree>
    <p:extLst>
      <p:ext uri="{BB962C8B-B14F-4D97-AF65-F5344CB8AC3E}">
        <p14:creationId xmlns:p14="http://schemas.microsoft.com/office/powerpoint/2010/main" val="26312566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4">
            <a:extLst>
              <a:ext uri="{FF2B5EF4-FFF2-40B4-BE49-F238E27FC236}">
                <a16:creationId xmlns:a16="http://schemas.microsoft.com/office/drawing/2014/main" id="{069FEA09-E9B8-9E4A-BBAB-6B404EB2DE28}"/>
              </a:ext>
            </a:extLst>
          </p:cNvPr>
          <p:cNvSpPr>
            <a:spLocks noGrp="1" noChangeArrowheads="1"/>
          </p:cNvSpPr>
          <p:nvPr>
            <p:ph type="ctrTitle"/>
          </p:nvPr>
        </p:nvSpPr>
        <p:spPr>
          <a:xfrm>
            <a:off x="1657350" y="1597819"/>
            <a:ext cx="5829300" cy="11025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Trading Consistency for Availability</a:t>
            </a:r>
          </a:p>
        </p:txBody>
      </p:sp>
      <p:sp>
        <p:nvSpPr>
          <p:cNvPr id="221186" name="Rectangle 5">
            <a:extLst>
              <a:ext uri="{FF2B5EF4-FFF2-40B4-BE49-F238E27FC236}">
                <a16:creationId xmlns:a16="http://schemas.microsoft.com/office/drawing/2014/main" id="{B69156E3-4EB3-4C41-B513-B33C5F1BAB61}"/>
              </a:ext>
            </a:extLst>
          </p:cNvPr>
          <p:cNvSpPr>
            <a:spLocks noGrp="1" noChangeArrowheads="1"/>
          </p:cNvSpPr>
          <p:nvPr>
            <p:ph type="subTitle" idx="1"/>
          </p:nvPr>
        </p:nvSpPr>
        <p:spPr/>
        <p:txBody>
          <a:bodyPr/>
          <a:lstStyle/>
          <a:p>
            <a:pPr>
              <a:buFont typeface="Monotype Sorts" pitchFamily="2" charset="2"/>
              <a:buNone/>
            </a:pPr>
            <a:endParaRPr lang="en-US" altLang="en-US"/>
          </a:p>
        </p:txBody>
      </p:sp>
    </p:spTree>
    <p:extLst>
      <p:ext uri="{BB962C8B-B14F-4D97-AF65-F5344CB8AC3E}">
        <p14:creationId xmlns:p14="http://schemas.microsoft.com/office/powerpoint/2010/main" val="32534513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5">
            <a:extLst>
              <a:ext uri="{FF2B5EF4-FFF2-40B4-BE49-F238E27FC236}">
                <a16:creationId xmlns:a16="http://schemas.microsoft.com/office/drawing/2014/main" id="{4710E90F-8363-0B44-BF12-1A84943CA09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What is Consistency?</a:t>
            </a:r>
          </a:p>
        </p:txBody>
      </p:sp>
      <p:sp>
        <p:nvSpPr>
          <p:cNvPr id="222210" name="Rectangle 6">
            <a:extLst>
              <a:ext uri="{FF2B5EF4-FFF2-40B4-BE49-F238E27FC236}">
                <a16:creationId xmlns:a16="http://schemas.microsoft.com/office/drawing/2014/main" id="{0D5CA1E6-7A68-504D-A74A-4D2A6E796FD9}"/>
              </a:ext>
            </a:extLst>
          </p:cNvPr>
          <p:cNvSpPr>
            <a:spLocks noGrp="1" noChangeArrowheads="1"/>
          </p:cNvSpPr>
          <p:nvPr>
            <p:ph type="body" idx="1"/>
          </p:nvPr>
        </p:nvSpPr>
        <p:spPr/>
        <p:txBody>
          <a:bodyPr/>
          <a:lstStyle/>
          <a:p>
            <a:r>
              <a:rPr lang="en-US" altLang="en-US"/>
              <a:t>Consistency in Databases (ACID):</a:t>
            </a:r>
          </a:p>
          <a:p>
            <a:pPr lvl="1"/>
            <a:r>
              <a:rPr lang="en-US" altLang="en-US">
                <a:ea typeface="ＭＳ Ｐゴシック" panose="020B0600070205080204" pitchFamily="34" charset="-128"/>
              </a:rPr>
              <a:t>Database has a set of integrity constraints</a:t>
            </a:r>
          </a:p>
          <a:p>
            <a:pPr lvl="1"/>
            <a:r>
              <a:rPr lang="en-US" altLang="en-US">
                <a:ea typeface="ＭＳ Ｐゴシック" panose="020B0600070205080204" pitchFamily="34" charset="-128"/>
              </a:rPr>
              <a:t>A consistent database state is one where all integrity constraints are satisfied</a:t>
            </a:r>
          </a:p>
          <a:p>
            <a:pPr lvl="1"/>
            <a:r>
              <a:rPr lang="en-US" altLang="en-US">
                <a:ea typeface="ＭＳ Ｐゴシック" panose="020B0600070205080204" pitchFamily="34" charset="-128"/>
              </a:rPr>
              <a:t>Each transaction run individually on a consistent database state must leave the database in a consistent state</a:t>
            </a:r>
          </a:p>
          <a:p>
            <a:r>
              <a:rPr lang="en-US" altLang="en-US"/>
              <a:t>Consistency in distributed systems with replication</a:t>
            </a:r>
          </a:p>
          <a:p>
            <a:pPr lvl="1"/>
            <a:r>
              <a:rPr lang="en-US" altLang="en-US">
                <a:ea typeface="ＭＳ Ｐゴシック" panose="020B0600070205080204" pitchFamily="34" charset="-128"/>
              </a:rPr>
              <a:t>Strong consistency: a schedule with read and write operations on a replicated object should give results and final state equivalent to some schedule on a single copy of the object, with order of operations from a single site preserved</a:t>
            </a:r>
          </a:p>
          <a:p>
            <a:pPr lvl="1"/>
            <a:r>
              <a:rPr lang="en-US" altLang="en-US">
                <a:ea typeface="ＭＳ Ｐゴシック" panose="020B0600070205080204" pitchFamily="34" charset="-128"/>
              </a:rPr>
              <a:t>Weak consistency (several forms)</a:t>
            </a:r>
          </a:p>
        </p:txBody>
      </p:sp>
    </p:spTree>
    <p:extLst>
      <p:ext uri="{BB962C8B-B14F-4D97-AF65-F5344CB8AC3E}">
        <p14:creationId xmlns:p14="http://schemas.microsoft.com/office/powerpoint/2010/main" val="33359058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5">
            <a:extLst>
              <a:ext uri="{FF2B5EF4-FFF2-40B4-BE49-F238E27FC236}">
                <a16:creationId xmlns:a16="http://schemas.microsoft.com/office/drawing/2014/main" id="{459919F4-AD27-7E40-A447-2152E3013170}"/>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Availability</a:t>
            </a:r>
          </a:p>
        </p:txBody>
      </p:sp>
      <p:sp>
        <p:nvSpPr>
          <p:cNvPr id="223234" name="Rectangle 6">
            <a:extLst>
              <a:ext uri="{FF2B5EF4-FFF2-40B4-BE49-F238E27FC236}">
                <a16:creationId xmlns:a16="http://schemas.microsoft.com/office/drawing/2014/main" id="{4CBD12F3-09E4-8B4E-81AE-9255617EDF7A}"/>
              </a:ext>
            </a:extLst>
          </p:cNvPr>
          <p:cNvSpPr>
            <a:spLocks noGrp="1" noChangeArrowheads="1"/>
          </p:cNvSpPr>
          <p:nvPr>
            <p:ph type="body" idx="1"/>
          </p:nvPr>
        </p:nvSpPr>
        <p:spPr/>
        <p:txBody>
          <a:bodyPr/>
          <a:lstStyle/>
          <a:p>
            <a:r>
              <a:rPr lang="en-US" altLang="en-US"/>
              <a:t>Traditionally, availability of centralized server</a:t>
            </a:r>
          </a:p>
          <a:p>
            <a:r>
              <a:rPr lang="en-US" altLang="en-US"/>
              <a:t>For distributed systems, availability of system to process requests</a:t>
            </a:r>
          </a:p>
          <a:p>
            <a:pPr lvl="1"/>
            <a:r>
              <a:rPr lang="en-US" altLang="en-US">
                <a:ea typeface="ＭＳ Ｐゴシック" panose="020B0600070205080204" pitchFamily="34" charset="-128"/>
              </a:rPr>
              <a:t>For large system, at almost any point in time there’s a good chance that</a:t>
            </a:r>
          </a:p>
          <a:p>
            <a:pPr lvl="2"/>
            <a:r>
              <a:rPr lang="en-US" altLang="en-US">
                <a:ea typeface="ＭＳ Ｐゴシック" panose="020B0600070205080204" pitchFamily="34" charset="-128"/>
              </a:rPr>
              <a:t>a node is down or even</a:t>
            </a:r>
          </a:p>
          <a:p>
            <a:pPr lvl="2"/>
            <a:r>
              <a:rPr lang="en-US" altLang="en-US">
                <a:ea typeface="ＭＳ Ｐゴシック" panose="020B0600070205080204" pitchFamily="34" charset="-128"/>
              </a:rPr>
              <a:t>Network partitioning</a:t>
            </a:r>
          </a:p>
          <a:p>
            <a:r>
              <a:rPr lang="en-US" altLang="en-US"/>
              <a:t>Distributed consensus algorithms will block during partitions to ensure consistency</a:t>
            </a:r>
          </a:p>
          <a:p>
            <a:pPr lvl="1"/>
            <a:r>
              <a:rPr lang="en-US" altLang="en-US">
                <a:ea typeface="ＭＳ Ｐゴシック" panose="020B0600070205080204" pitchFamily="34" charset="-128"/>
              </a:rPr>
              <a:t>Many applications require continued operation even during a network partition</a:t>
            </a:r>
          </a:p>
          <a:p>
            <a:pPr lvl="2"/>
            <a:r>
              <a:rPr lang="en-US" altLang="en-US">
                <a:ea typeface="ＭＳ Ｐゴシック" panose="020B0600070205080204" pitchFamily="34" charset="-128"/>
              </a:rPr>
              <a:t>Even at cost of consistency</a:t>
            </a:r>
          </a:p>
        </p:txBody>
      </p:sp>
    </p:spTree>
    <p:extLst>
      <p:ext uri="{BB962C8B-B14F-4D97-AF65-F5344CB8AC3E}">
        <p14:creationId xmlns:p14="http://schemas.microsoft.com/office/powerpoint/2010/main" val="9062648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B739D383-8E53-1546-AA16-8C5203644990}"/>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en-US">
                <a:effectLst/>
              </a:rPr>
              <a:t>Brewer’s CAP Theorem</a:t>
            </a:r>
          </a:p>
        </p:txBody>
      </p:sp>
      <p:sp>
        <p:nvSpPr>
          <p:cNvPr id="225282" name="Rectangle 2">
            <a:extLst>
              <a:ext uri="{FF2B5EF4-FFF2-40B4-BE49-F238E27FC236}">
                <a16:creationId xmlns:a16="http://schemas.microsoft.com/office/drawing/2014/main" id="{2B37A78B-1E70-A445-9522-06BA993D46E9}"/>
              </a:ext>
            </a:extLst>
          </p:cNvPr>
          <p:cNvSpPr>
            <a:spLocks noGrp="1" noChangeArrowheads="1"/>
          </p:cNvSpPr>
          <p:nvPr>
            <p:ph idx="4294967295"/>
          </p:nvPr>
        </p:nvSpPr>
        <p:spPr/>
        <p:txBody>
          <a:bodyPr/>
          <a:lstStyle/>
          <a:p>
            <a:pPr marL="255985" indent="-255985">
              <a:lnSpc>
                <a:spcPct val="80000"/>
              </a:lnSpc>
              <a:spcBef>
                <a:spcPts val="525"/>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t>Three properties of a system</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Consistency (all copies have same value)</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Availability (system can run even if parts have failed)</a:t>
            </a:r>
          </a:p>
          <a:p>
            <a:pPr marL="801291" lvl="2"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ea typeface="ＭＳ Ｐゴシック" panose="020B0600070205080204" pitchFamily="34" charset="-128"/>
              </a:rPr>
              <a:t>Via replication</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Partitions (network can break into two or more parts, each with active systems that can’t talk to other parts)</a:t>
            </a:r>
          </a:p>
          <a:p>
            <a:pPr marL="255985" indent="-255985">
              <a:lnSpc>
                <a:spcPct val="80000"/>
              </a:lnSpc>
              <a:spcBef>
                <a:spcPts val="525"/>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t>Brewer’s CAP “Theorem”: You can have at most two of these three properties for any system</a:t>
            </a:r>
          </a:p>
          <a:p>
            <a:pPr marL="255985" indent="-255985">
              <a:lnSpc>
                <a:spcPct val="80000"/>
              </a:lnSpc>
              <a:spcBef>
                <a:spcPts val="525"/>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t>Very large systems will partition at some point</a:t>
            </a:r>
          </a:p>
          <a:p>
            <a:pPr marL="501254" lvl="1" indent="-244079">
              <a:lnSpc>
                <a:spcPct val="80000"/>
              </a:lnSpc>
              <a:buClr>
                <a:srgbClr val="3B812F"/>
              </a:buClr>
              <a:buSzPct val="6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latin typeface="Wingdings" pitchFamily="2" charset="2"/>
                <a:ea typeface="ＭＳ Ｐゴシック" panose="020B0600070205080204" pitchFamily="34" charset="-128"/>
              </a:rPr>
              <a:t></a:t>
            </a:r>
            <a:r>
              <a:rPr lang="en-US" altLang="en-US" sz="1500">
                <a:ea typeface="ＭＳ Ｐゴシック" panose="020B0600070205080204" pitchFamily="34" charset="-128"/>
              </a:rPr>
              <a:t>Choose one of consistency or availablity</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Traditional database choose consistency</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Most Web applications choose availability</a:t>
            </a:r>
          </a:p>
          <a:p>
            <a:pPr marL="801291" lvl="2" indent="-244079">
              <a:lnSpc>
                <a:spcPct val="80000"/>
              </a:lnSpc>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ea typeface="ＭＳ Ｐゴシック" panose="020B0600070205080204" pitchFamily="34" charset="-128"/>
              </a:rPr>
              <a:t>Except for specific parts such as order processing</a:t>
            </a:r>
          </a:p>
        </p:txBody>
      </p:sp>
    </p:spTree>
    <p:extLst>
      <p:ext uri="{BB962C8B-B14F-4D97-AF65-F5344CB8AC3E}">
        <p14:creationId xmlns:p14="http://schemas.microsoft.com/office/powerpoint/2010/main" val="25373651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a:extLst>
              <a:ext uri="{FF2B5EF4-FFF2-40B4-BE49-F238E27FC236}">
                <a16:creationId xmlns:a16="http://schemas.microsoft.com/office/drawing/2014/main" id="{7D3D323F-EABA-8F47-A510-3A6FCFD501CD}"/>
              </a:ext>
            </a:extLst>
          </p:cNvPr>
          <p:cNvSpPr txBox="1">
            <a:spLocks noChangeArrowheads="1"/>
          </p:cNvSpPr>
          <p:nvPr/>
        </p:nvSpPr>
        <p:spPr bwMode="auto">
          <a:xfrm>
            <a:off x="1527573" y="250031"/>
            <a:ext cx="608885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a:spcBef>
                <a:spcPct val="35000"/>
              </a:spcBef>
              <a:buClr>
                <a:schemeClr val="tx2"/>
              </a:buClr>
              <a:buSzPct val="90000"/>
              <a:buFont typeface="Monotype Sort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9pPr>
          </a:lstStyle>
          <a:p>
            <a:pPr defTabSz="685800" eaLnBrk="0" hangingPunct="0">
              <a:spcBef>
                <a:spcPct val="0"/>
              </a:spcBef>
              <a:buClrTx/>
              <a:buSzTx/>
              <a:buNone/>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endParaRPr kumimoji="0" lang="en-US" altLang="en-US" sz="3150">
              <a:solidFill>
                <a:srgbClr val="006633"/>
              </a:solidFill>
              <a:latin typeface="Garamond" panose="02020404030301010803" pitchFamily="18" charset="0"/>
              <a:cs typeface="Arial" panose="020B0604020202020204" pitchFamily="34" charset="0"/>
            </a:endParaRPr>
          </a:p>
        </p:txBody>
      </p:sp>
      <p:sp>
        <p:nvSpPr>
          <p:cNvPr id="227330" name="Title 3">
            <a:extLst>
              <a:ext uri="{FF2B5EF4-FFF2-40B4-BE49-F238E27FC236}">
                <a16:creationId xmlns:a16="http://schemas.microsoft.com/office/drawing/2014/main" id="{E113620B-C6BA-3641-A009-A7EF92185EF8}"/>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en-US">
                <a:effectLst/>
              </a:rPr>
              <a:t>Eventual Consistency</a:t>
            </a:r>
          </a:p>
        </p:txBody>
      </p:sp>
      <p:sp>
        <p:nvSpPr>
          <p:cNvPr id="227331" name="Rectangle 2">
            <a:extLst>
              <a:ext uri="{FF2B5EF4-FFF2-40B4-BE49-F238E27FC236}">
                <a16:creationId xmlns:a16="http://schemas.microsoft.com/office/drawing/2014/main" id="{1ADE3B35-9054-EF4D-90EB-E860BAA01457}"/>
              </a:ext>
            </a:extLst>
          </p:cNvPr>
          <p:cNvSpPr>
            <a:spLocks noGrp="1" noChangeArrowheads="1"/>
          </p:cNvSpPr>
          <p:nvPr>
            <p:ph type="body" idx="1"/>
          </p:nvPr>
        </p:nvSpPr>
        <p:spPr/>
        <p:txBody>
          <a:bodyPr/>
          <a:lstStyle/>
          <a:p>
            <a:pPr marL="255985" indent="-255985">
              <a:spcBef>
                <a:spcPts val="431"/>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75"/>
              <a:t>When no updates occur for a long period of time, eventually all updates will propagate through the system and all the nodes will be consistent</a:t>
            </a:r>
          </a:p>
          <a:p>
            <a:pPr marL="255985" indent="-255985">
              <a:spcBef>
                <a:spcPts val="431"/>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75"/>
              <a:t>For a given accepted update and a given node, eventually either the update reaches the node or the node is removed from service</a:t>
            </a:r>
          </a:p>
          <a:p>
            <a:pPr marL="255985" indent="-255985">
              <a:spcBef>
                <a:spcPts val="431"/>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75"/>
              <a:t>Known as </a:t>
            </a:r>
            <a:r>
              <a:rPr lang="en-US" altLang="en-US" sz="1575" b="1"/>
              <a:t>BASE</a:t>
            </a:r>
            <a:r>
              <a:rPr lang="en-US" altLang="en-US" sz="1575"/>
              <a:t> (</a:t>
            </a:r>
            <a:r>
              <a:rPr lang="en-US" altLang="en-US" sz="1575" b="1"/>
              <a:t>B</a:t>
            </a:r>
            <a:r>
              <a:rPr lang="en-US" altLang="en-US" sz="1575"/>
              <a:t>asically </a:t>
            </a:r>
            <a:r>
              <a:rPr lang="en-US" altLang="en-US" sz="1575" b="1"/>
              <a:t>A</a:t>
            </a:r>
            <a:r>
              <a:rPr lang="en-US" altLang="en-US" sz="1575"/>
              <a:t>vailable, </a:t>
            </a:r>
            <a:r>
              <a:rPr lang="en-US" altLang="en-US" sz="1575" b="1"/>
              <a:t>S</a:t>
            </a:r>
            <a:r>
              <a:rPr lang="en-US" altLang="en-US" sz="1575"/>
              <a:t>oft state, </a:t>
            </a:r>
            <a:r>
              <a:rPr lang="en-US" altLang="en-US" sz="1575" b="1"/>
              <a:t>E</a:t>
            </a:r>
            <a:r>
              <a:rPr lang="en-US" altLang="en-US" sz="1575"/>
              <a:t>ventual consistency), as opposed to ACID</a:t>
            </a:r>
          </a:p>
          <a:p>
            <a:pPr marL="501254" lvl="1" indent="-244079">
              <a:spcBef>
                <a:spcPts val="413"/>
              </a:spcBef>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650" b="1">
                <a:ea typeface="ＭＳ Ｐゴシック" panose="020B0600070205080204" pitchFamily="34" charset="-128"/>
              </a:rPr>
              <a:t>Soft state</a:t>
            </a:r>
            <a:r>
              <a:rPr lang="en-US" altLang="en-US" sz="1650">
                <a:ea typeface="ＭＳ Ｐゴシック" panose="020B0600070205080204" pitchFamily="34" charset="-128"/>
              </a:rPr>
              <a:t>: copies of a data item may be inconsistent</a:t>
            </a:r>
          </a:p>
          <a:p>
            <a:pPr marL="501254" lvl="1" indent="-244079">
              <a:spcBef>
                <a:spcPts val="413"/>
              </a:spcBef>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650" b="1">
                <a:ea typeface="ＭＳ Ｐゴシック" panose="020B0600070205080204" pitchFamily="34" charset="-128"/>
              </a:rPr>
              <a:t>Eventually Consistent</a:t>
            </a:r>
            <a:r>
              <a:rPr lang="en-US" altLang="en-US" sz="1650">
                <a:ea typeface="ＭＳ Ｐゴシック" panose="020B0600070205080204" pitchFamily="34" charset="-128"/>
              </a:rPr>
              <a:t> – copies becomes consistent at some later time if there are no more updates to that data item</a:t>
            </a:r>
            <a:br>
              <a:rPr lang="en-US" altLang="en-US" sz="1650">
                <a:ea typeface="ＭＳ Ｐゴシック" panose="020B0600070205080204" pitchFamily="34" charset="-128"/>
              </a:rPr>
            </a:br>
            <a:endParaRPr lang="en-US" altLang="en-US" sz="1650">
              <a:ea typeface="ＭＳ Ｐゴシック" panose="020B0600070205080204" pitchFamily="34" charset="-128"/>
            </a:endParaRPr>
          </a:p>
        </p:txBody>
      </p:sp>
    </p:spTree>
    <p:extLst>
      <p:ext uri="{BB962C8B-B14F-4D97-AF65-F5344CB8AC3E}">
        <p14:creationId xmlns:p14="http://schemas.microsoft.com/office/powerpoint/2010/main" val="6500538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847E9B29-6B8B-F54A-9596-31AED91F6E7F}"/>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endParaRPr lang="en-US" altLang="en-US" sz="1350">
              <a:solidFill>
                <a:srgbClr val="005400"/>
              </a:solidFill>
              <a:latin typeface="Calibri" panose="020F0502020204030204" pitchFamily="34" charset="0"/>
            </a:endParaRPr>
          </a:p>
        </p:txBody>
      </p:sp>
      <p:sp>
        <p:nvSpPr>
          <p:cNvPr id="21506" name="Rectangle 3">
            <a:extLst>
              <a:ext uri="{FF2B5EF4-FFF2-40B4-BE49-F238E27FC236}">
                <a16:creationId xmlns:a16="http://schemas.microsoft.com/office/drawing/2014/main" id="{080B412C-653B-F544-9E67-2F64139F7BB2}"/>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endParaRPr lang="en-US" altLang="en-US" sz="1350">
              <a:solidFill>
                <a:srgbClr val="005400"/>
              </a:solidFill>
              <a:latin typeface="Calibri" panose="020F0502020204030204" pitchFamily="34" charset="0"/>
            </a:endParaRPr>
          </a:p>
        </p:txBody>
      </p:sp>
      <p:sp>
        <p:nvSpPr>
          <p:cNvPr id="21507" name="Rectangle 4">
            <a:extLst>
              <a:ext uri="{FF2B5EF4-FFF2-40B4-BE49-F238E27FC236}">
                <a16:creationId xmlns:a16="http://schemas.microsoft.com/office/drawing/2014/main" id="{7749FB92-3BA0-764F-A737-69A0891BA1E8}"/>
              </a:ext>
            </a:extLst>
          </p:cNvPr>
          <p:cNvSpPr>
            <a:spLocks noGrp="1" noChangeArrowheads="1"/>
          </p:cNvSpPr>
          <p:nvPr>
            <p:ph type="title"/>
          </p:nvPr>
        </p:nvSpPr>
        <p:spPr>
          <a:xfrm>
            <a:off x="2000250" y="642938"/>
            <a:ext cx="4371975" cy="621506"/>
          </a:xfrm>
        </p:spPr>
        <p:txBody>
          <a:bodyPr/>
          <a:lstStyle/>
          <a:p>
            <a:r>
              <a:rPr lang="en-US" altLang="en-US"/>
              <a:t>Example (Contd.)</a:t>
            </a:r>
          </a:p>
        </p:txBody>
      </p:sp>
      <p:sp>
        <p:nvSpPr>
          <p:cNvPr id="21508" name="Rectangle 5">
            <a:extLst>
              <a:ext uri="{FF2B5EF4-FFF2-40B4-BE49-F238E27FC236}">
                <a16:creationId xmlns:a16="http://schemas.microsoft.com/office/drawing/2014/main" id="{6C7798EB-6211-EE4B-90D4-CF35FB03EA8F}"/>
              </a:ext>
            </a:extLst>
          </p:cNvPr>
          <p:cNvSpPr>
            <a:spLocks noGrp="1" noChangeArrowheads="1"/>
          </p:cNvSpPr>
          <p:nvPr>
            <p:ph type="body" sz="half" idx="1"/>
          </p:nvPr>
        </p:nvSpPr>
        <p:spPr>
          <a:xfrm>
            <a:off x="2000250" y="1328738"/>
            <a:ext cx="2271713" cy="2828925"/>
          </a:xfrm>
        </p:spPr>
        <p:txBody>
          <a:bodyPr/>
          <a:lstStyle/>
          <a:p>
            <a:r>
              <a:rPr lang="en-US" altLang="en-US" sz="1125"/>
              <a:t>Problems due to R        W :</a:t>
            </a:r>
          </a:p>
          <a:p>
            <a:pPr lvl="1">
              <a:buSzPct val="75000"/>
            </a:pPr>
            <a:r>
              <a:rPr lang="en-US" altLang="en-US" sz="1125" i="1" u="sng">
                <a:solidFill>
                  <a:schemeClr val="accent2"/>
                </a:solidFill>
              </a:rPr>
              <a:t>Update anomaly</a:t>
            </a:r>
            <a:r>
              <a:rPr lang="en-US" altLang="en-US" sz="1125">
                <a:solidFill>
                  <a:schemeClr val="accent2"/>
                </a:solidFill>
              </a:rPr>
              <a:t>:  </a:t>
            </a:r>
            <a:r>
              <a:rPr lang="en-US" altLang="en-US" sz="1125"/>
              <a:t>Can            we change W in just             the 1st  tuple of SNLRWH?</a:t>
            </a:r>
          </a:p>
          <a:p>
            <a:pPr lvl="1">
              <a:buSzPct val="75000"/>
            </a:pPr>
            <a:r>
              <a:rPr lang="en-US" altLang="en-US" sz="1125" i="1" u="sng">
                <a:solidFill>
                  <a:schemeClr val="accent2"/>
                </a:solidFill>
              </a:rPr>
              <a:t>Insertion anomaly</a:t>
            </a:r>
            <a:r>
              <a:rPr lang="en-US" altLang="en-US" sz="1125">
                <a:solidFill>
                  <a:schemeClr val="accent2"/>
                </a:solidFill>
              </a:rPr>
              <a:t>:  </a:t>
            </a:r>
            <a:r>
              <a:rPr lang="en-US" altLang="en-US" sz="1125"/>
              <a:t>What if we want to insert an employee and don’t know the hourly wage for his rating?</a:t>
            </a:r>
          </a:p>
          <a:p>
            <a:pPr lvl="1">
              <a:buSzPct val="75000"/>
            </a:pPr>
            <a:r>
              <a:rPr lang="en-US" altLang="en-US" sz="1125" i="1" u="sng">
                <a:solidFill>
                  <a:schemeClr val="accent2"/>
                </a:solidFill>
              </a:rPr>
              <a:t>Deletion anomaly</a:t>
            </a:r>
            <a:r>
              <a:rPr lang="en-US" altLang="en-US" sz="1125">
                <a:solidFill>
                  <a:schemeClr val="accent2"/>
                </a:solidFill>
              </a:rPr>
              <a:t>: </a:t>
            </a:r>
            <a:r>
              <a:rPr lang="en-US" altLang="en-US" sz="1125"/>
              <a:t>If we delete all employees with rating 5, we lose the information about the wage for rating 5!  </a:t>
            </a:r>
          </a:p>
        </p:txBody>
      </p:sp>
      <p:graphicFrame>
        <p:nvGraphicFramePr>
          <p:cNvPr id="21509" name="Object 6">
            <a:hlinkClick r:id="" action="ppaction://ole?verb=0"/>
            <a:extLst>
              <a:ext uri="{FF2B5EF4-FFF2-40B4-BE49-F238E27FC236}">
                <a16:creationId xmlns:a16="http://schemas.microsoft.com/office/drawing/2014/main" id="{2F64F5FE-55F4-4F43-9F03-065C4D45E4A4}"/>
              </a:ext>
            </a:extLst>
          </p:cNvPr>
          <p:cNvGraphicFramePr>
            <a:graphicFrameLocks/>
          </p:cNvGraphicFramePr>
          <p:nvPr/>
        </p:nvGraphicFramePr>
        <p:xfrm>
          <a:off x="3414713" y="1328738"/>
          <a:ext cx="923925" cy="464344"/>
        </p:xfrm>
        <a:graphic>
          <a:graphicData uri="http://schemas.openxmlformats.org/presentationml/2006/ole">
            <mc:AlternateContent xmlns:mc="http://schemas.openxmlformats.org/markup-compatibility/2006">
              <mc:Choice xmlns:v="urn:schemas-microsoft-com:vml" Requires="v">
                <p:oleObj spid="_x0000_s143389" name="Equation" r:id="rId4" imgW="1638300" imgH="825500" progId="Equation.3">
                  <p:embed/>
                </p:oleObj>
              </mc:Choice>
              <mc:Fallback>
                <p:oleObj name="Equation" r:id="rId4" imgW="1638300" imgH="825500" progId="Equation.3">
                  <p:embed/>
                  <p:pic>
                    <p:nvPicPr>
                      <p:cNvPr id="21509" name="Object 6">
                        <a:hlinkClick r:id="" action="ppaction://ole?verb=0"/>
                        <a:extLst>
                          <a:ext uri="{FF2B5EF4-FFF2-40B4-BE49-F238E27FC236}">
                            <a16:creationId xmlns:a16="http://schemas.microsoft.com/office/drawing/2014/main" id="{2F64F5FE-55F4-4F43-9F03-065C4D45E4A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4713" y="1328738"/>
                        <a:ext cx="923925" cy="46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0" name="Object 7">
            <a:hlinkClick r:id="" action="ppaction://ole?verb=0"/>
            <a:extLst>
              <a:ext uri="{FF2B5EF4-FFF2-40B4-BE49-F238E27FC236}">
                <a16:creationId xmlns:a16="http://schemas.microsoft.com/office/drawing/2014/main" id="{CEDAD07E-EE55-324A-AFBE-2F60C4A59A07}"/>
              </a:ext>
            </a:extLst>
          </p:cNvPr>
          <p:cNvGraphicFramePr>
            <a:graphicFrameLocks/>
          </p:cNvGraphicFramePr>
          <p:nvPr/>
        </p:nvGraphicFramePr>
        <p:xfrm>
          <a:off x="4302919" y="2871788"/>
          <a:ext cx="2862263" cy="1507331"/>
        </p:xfrm>
        <a:graphic>
          <a:graphicData uri="http://schemas.openxmlformats.org/presentationml/2006/ole">
            <mc:AlternateContent xmlns:mc="http://schemas.openxmlformats.org/markup-compatibility/2006">
              <mc:Choice xmlns:v="urn:schemas-microsoft-com:vml" Requires="v">
                <p:oleObj spid="_x0000_s143390" name="Document" r:id="rId6" imgW="5092700" imgH="2679700" progId="Word.Document.8">
                  <p:embed/>
                </p:oleObj>
              </mc:Choice>
              <mc:Fallback>
                <p:oleObj name="Document" r:id="rId6" imgW="5092700" imgH="2679700" progId="Word.Document.8">
                  <p:embed/>
                  <p:pic>
                    <p:nvPicPr>
                      <p:cNvPr id="21510" name="Object 7">
                        <a:hlinkClick r:id="" action="ppaction://ole?verb=0"/>
                        <a:extLst>
                          <a:ext uri="{FF2B5EF4-FFF2-40B4-BE49-F238E27FC236}">
                            <a16:creationId xmlns:a16="http://schemas.microsoft.com/office/drawing/2014/main" id="{CEDAD07E-EE55-324A-AFBE-2F60C4A59A0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2919" y="2871788"/>
                        <a:ext cx="2862263"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1" name="Object 8">
            <a:hlinkClick r:id="" action="ppaction://ole?verb=0"/>
            <a:extLst>
              <a:ext uri="{FF2B5EF4-FFF2-40B4-BE49-F238E27FC236}">
                <a16:creationId xmlns:a16="http://schemas.microsoft.com/office/drawing/2014/main" id="{0A1198AB-79A6-CE4F-824D-F4FB006C6176}"/>
              </a:ext>
            </a:extLst>
          </p:cNvPr>
          <p:cNvGraphicFramePr>
            <a:graphicFrameLocks/>
          </p:cNvGraphicFramePr>
          <p:nvPr/>
        </p:nvGraphicFramePr>
        <p:xfrm>
          <a:off x="4694635" y="1457326"/>
          <a:ext cx="2470547" cy="1507331"/>
        </p:xfrm>
        <a:graphic>
          <a:graphicData uri="http://schemas.openxmlformats.org/presentationml/2006/ole">
            <mc:AlternateContent xmlns:mc="http://schemas.openxmlformats.org/markup-compatibility/2006">
              <mc:Choice xmlns:v="urn:schemas-microsoft-com:vml" Requires="v">
                <p:oleObj spid="_x0000_s143391" name="Document" r:id="rId8" imgW="4394200" imgH="2679700" progId="Word.Document.8">
                  <p:embed/>
                </p:oleObj>
              </mc:Choice>
              <mc:Fallback>
                <p:oleObj name="Document" r:id="rId8" imgW="4394200" imgH="2679700" progId="Word.Document.8">
                  <p:embed/>
                  <p:pic>
                    <p:nvPicPr>
                      <p:cNvPr id="21511" name="Object 8">
                        <a:hlinkClick r:id="" action="ppaction://ole?verb=0"/>
                        <a:extLst>
                          <a:ext uri="{FF2B5EF4-FFF2-40B4-BE49-F238E27FC236}">
                            <a16:creationId xmlns:a16="http://schemas.microsoft.com/office/drawing/2014/main" id="{0A1198AB-79A6-CE4F-824D-F4FB006C6176}"/>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4635" y="1457326"/>
                        <a:ext cx="2470547"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2" name="Object 9">
            <a:hlinkClick r:id="" action="ppaction://ole?verb=0"/>
            <a:extLst>
              <a:ext uri="{FF2B5EF4-FFF2-40B4-BE49-F238E27FC236}">
                <a16:creationId xmlns:a16="http://schemas.microsoft.com/office/drawing/2014/main" id="{906AB397-A8B1-5848-958D-85F909B13DE7}"/>
              </a:ext>
            </a:extLst>
          </p:cNvPr>
          <p:cNvGraphicFramePr>
            <a:graphicFrameLocks/>
          </p:cNvGraphicFramePr>
          <p:nvPr/>
        </p:nvGraphicFramePr>
        <p:xfrm>
          <a:off x="5514975" y="702469"/>
          <a:ext cx="634604" cy="819150"/>
        </p:xfrm>
        <a:graphic>
          <a:graphicData uri="http://schemas.openxmlformats.org/presentationml/2006/ole">
            <mc:AlternateContent xmlns:mc="http://schemas.openxmlformats.org/markup-compatibility/2006">
              <mc:Choice xmlns:v="urn:schemas-microsoft-com:vml" Requires="v">
                <p:oleObj spid="_x0000_s143392" name="Document" r:id="rId10" imgW="1130300" imgH="1447800" progId="Word.Document.8">
                  <p:embed/>
                </p:oleObj>
              </mc:Choice>
              <mc:Fallback>
                <p:oleObj name="Document" r:id="rId10" imgW="1130300" imgH="1447800" progId="Word.Document.8">
                  <p:embed/>
                  <p:pic>
                    <p:nvPicPr>
                      <p:cNvPr id="21512" name="Object 9">
                        <a:hlinkClick r:id="" action="ppaction://ole?verb=0"/>
                        <a:extLst>
                          <a:ext uri="{FF2B5EF4-FFF2-40B4-BE49-F238E27FC236}">
                            <a16:creationId xmlns:a16="http://schemas.microsoft.com/office/drawing/2014/main" id="{906AB397-A8B1-5848-958D-85F909B13DE7}"/>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4975" y="702469"/>
                        <a:ext cx="634604"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1513" name="Rectangle 10">
            <a:extLst>
              <a:ext uri="{FF2B5EF4-FFF2-40B4-BE49-F238E27FC236}">
                <a16:creationId xmlns:a16="http://schemas.microsoft.com/office/drawing/2014/main" id="{80D6B858-BED3-3143-8929-2D1A91C7350E}"/>
              </a:ext>
            </a:extLst>
          </p:cNvPr>
          <p:cNvSpPr>
            <a:spLocks noChangeArrowheads="1"/>
          </p:cNvSpPr>
          <p:nvPr/>
        </p:nvSpPr>
        <p:spPr bwMode="auto">
          <a:xfrm>
            <a:off x="4143375" y="1200150"/>
            <a:ext cx="1269780"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r>
              <a:rPr lang="en-US" altLang="en-US" sz="1350">
                <a:solidFill>
                  <a:srgbClr val="005400"/>
                </a:solidFill>
                <a:latin typeface="Book Antiqua" panose="02040602050305030304" pitchFamily="18" charset="0"/>
              </a:rPr>
              <a:t>Hourly_Emps2</a:t>
            </a:r>
          </a:p>
        </p:txBody>
      </p:sp>
      <p:sp>
        <p:nvSpPr>
          <p:cNvPr id="21514" name="Rectangle 11">
            <a:extLst>
              <a:ext uri="{FF2B5EF4-FFF2-40B4-BE49-F238E27FC236}">
                <a16:creationId xmlns:a16="http://schemas.microsoft.com/office/drawing/2014/main" id="{809422B3-F724-5447-8E87-E454C1BC0B35}"/>
              </a:ext>
            </a:extLst>
          </p:cNvPr>
          <p:cNvSpPr>
            <a:spLocks noChangeArrowheads="1"/>
          </p:cNvSpPr>
          <p:nvPr/>
        </p:nvSpPr>
        <p:spPr bwMode="auto">
          <a:xfrm>
            <a:off x="4829175" y="728663"/>
            <a:ext cx="615755"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r>
              <a:rPr lang="en-US" altLang="en-US" sz="1350">
                <a:solidFill>
                  <a:srgbClr val="005400"/>
                </a:solidFill>
                <a:latin typeface="Book Antiqua" panose="02040602050305030304" pitchFamily="18" charset="0"/>
              </a:rPr>
              <a:t>Wages</a:t>
            </a:r>
          </a:p>
        </p:txBody>
      </p:sp>
      <p:sp>
        <p:nvSpPr>
          <p:cNvPr id="21515" name="Line 12">
            <a:extLst>
              <a:ext uri="{FF2B5EF4-FFF2-40B4-BE49-F238E27FC236}">
                <a16:creationId xmlns:a16="http://schemas.microsoft.com/office/drawing/2014/main" id="{86B912AF-5732-7A44-8DAD-19AA6C5F966B}"/>
              </a:ext>
            </a:extLst>
          </p:cNvPr>
          <p:cNvSpPr>
            <a:spLocks noChangeShapeType="1"/>
          </p:cNvSpPr>
          <p:nvPr/>
        </p:nvSpPr>
        <p:spPr bwMode="auto">
          <a:xfrm>
            <a:off x="4443413" y="1414463"/>
            <a:ext cx="171450" cy="4286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5400"/>
              </a:solidFill>
              <a:latin typeface="Helvetica" pitchFamily="2" charset="0"/>
              <a:ea typeface="ＭＳ Ｐゴシック" panose="020B0600070205080204" pitchFamily="34" charset="-128"/>
            </a:endParaRPr>
          </a:p>
        </p:txBody>
      </p:sp>
      <p:sp>
        <p:nvSpPr>
          <p:cNvPr id="21516" name="Line 13">
            <a:extLst>
              <a:ext uri="{FF2B5EF4-FFF2-40B4-BE49-F238E27FC236}">
                <a16:creationId xmlns:a16="http://schemas.microsoft.com/office/drawing/2014/main" id="{6FF29480-CBCD-4B4A-BF4F-22B335C166D3}"/>
              </a:ext>
            </a:extLst>
          </p:cNvPr>
          <p:cNvSpPr>
            <a:spLocks noChangeShapeType="1"/>
          </p:cNvSpPr>
          <p:nvPr/>
        </p:nvSpPr>
        <p:spPr bwMode="auto">
          <a:xfrm>
            <a:off x="5086350" y="942975"/>
            <a:ext cx="342900" cy="12858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5400"/>
              </a:solidFill>
              <a:latin typeface="Helvetica" pitchFamily="2" charset="0"/>
              <a:ea typeface="ＭＳ Ｐゴシック" panose="020B0600070205080204" pitchFamily="34" charset="-128"/>
            </a:endParaRPr>
          </a:p>
        </p:txBody>
      </p:sp>
      <p:sp>
        <p:nvSpPr>
          <p:cNvPr id="21517" name="Rectangle 14">
            <a:extLst>
              <a:ext uri="{FF2B5EF4-FFF2-40B4-BE49-F238E27FC236}">
                <a16:creationId xmlns:a16="http://schemas.microsoft.com/office/drawing/2014/main" id="{B66CCA29-60C8-384F-8CF2-7CDC8B433F6B}"/>
              </a:ext>
            </a:extLst>
          </p:cNvPr>
          <p:cNvSpPr>
            <a:spLocks noChangeArrowheads="1"/>
          </p:cNvSpPr>
          <p:nvPr/>
        </p:nvSpPr>
        <p:spPr bwMode="auto">
          <a:xfrm>
            <a:off x="2000250" y="3943350"/>
            <a:ext cx="2293336" cy="26004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1792" tIns="25897" rIns="51792" bIns="25897">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r>
              <a:rPr lang="en-US" altLang="en-US" sz="1350">
                <a:solidFill>
                  <a:srgbClr val="FC0128"/>
                </a:solidFill>
                <a:latin typeface="Calibri" panose="020F0502020204030204" pitchFamily="34" charset="0"/>
              </a:rPr>
              <a:t>Will 2 smaller tables be better?</a:t>
            </a:r>
          </a:p>
        </p:txBody>
      </p:sp>
    </p:spTree>
    <p:extLst>
      <p:ext uri="{BB962C8B-B14F-4D97-AF65-F5344CB8AC3E}">
        <p14:creationId xmlns:p14="http://schemas.microsoft.com/office/powerpoint/2010/main" val="4053036471"/>
      </p:ext>
    </p:extLst>
  </p:cSld>
  <p:clrMapOvr>
    <a:masterClrMapping/>
  </p:clrMapOvr>
  <p:transition>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a:extLst>
              <a:ext uri="{FF2B5EF4-FFF2-40B4-BE49-F238E27FC236}">
                <a16:creationId xmlns:a16="http://schemas.microsoft.com/office/drawing/2014/main" id="{13B73A67-36FE-534F-9D19-F07846612597}"/>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en-US">
                <a:effectLst/>
              </a:rPr>
              <a:t>Availability vs Latency</a:t>
            </a:r>
          </a:p>
        </p:txBody>
      </p:sp>
      <p:sp>
        <p:nvSpPr>
          <p:cNvPr id="229378" name="Content Placeholder 2">
            <a:extLst>
              <a:ext uri="{FF2B5EF4-FFF2-40B4-BE49-F238E27FC236}">
                <a16:creationId xmlns:a16="http://schemas.microsoft.com/office/drawing/2014/main" id="{A1EA1C3B-9E46-B64A-9A57-5E103A5DABE4}"/>
              </a:ext>
            </a:extLst>
          </p:cNvPr>
          <p:cNvSpPr>
            <a:spLocks noGrp="1" noChangeArrowheads="1"/>
          </p:cNvSpPr>
          <p:nvPr>
            <p:ph idx="4294967295"/>
          </p:nvPr>
        </p:nvSpPr>
        <p:spPr>
          <a:xfrm>
            <a:off x="1753791" y="820342"/>
            <a:ext cx="6034088" cy="3677840"/>
          </a:xfrm>
        </p:spPr>
        <p:txBody>
          <a:bodyPr/>
          <a:lstStyle/>
          <a:p>
            <a:pPr marL="171450" indent="-171450">
              <a:lnSpc>
                <a:spcPct val="90000"/>
              </a:lnSpc>
            </a:pPr>
            <a:r>
              <a:rPr lang="en-US" altLang="en-US" sz="1650"/>
              <a:t>CAP theorem only matters when there is a partition</a:t>
            </a:r>
          </a:p>
          <a:p>
            <a:pPr marL="342900" lvl="1" indent="-171450">
              <a:lnSpc>
                <a:spcPct val="90000"/>
              </a:lnSpc>
            </a:pPr>
            <a:r>
              <a:rPr lang="en-US" altLang="en-US" sz="1650">
                <a:ea typeface="ＭＳ Ｐゴシック" panose="020B0600070205080204" pitchFamily="34" charset="-128"/>
              </a:rPr>
              <a:t>Even if partitions are rare, applications may trade off consistency for latency</a:t>
            </a:r>
          </a:p>
          <a:p>
            <a:pPr marL="514350" lvl="2">
              <a:lnSpc>
                <a:spcPct val="90000"/>
              </a:lnSpc>
            </a:pPr>
            <a:r>
              <a:rPr lang="en-US" altLang="en-US" sz="1500">
                <a:ea typeface="ＭＳ Ｐゴシック" panose="020B0600070205080204" pitchFamily="34" charset="-128"/>
              </a:rPr>
              <a:t>E.g. PNUTS allows inconsistent reads to reduce latency</a:t>
            </a:r>
          </a:p>
          <a:p>
            <a:pPr marL="685800" lvl="3">
              <a:lnSpc>
                <a:spcPct val="90000"/>
              </a:lnSpc>
            </a:pPr>
            <a:r>
              <a:rPr lang="en-US" altLang="en-US">
                <a:ea typeface="ＭＳ Ｐゴシック" panose="020B0600070205080204" pitchFamily="34" charset="-128"/>
              </a:rPr>
              <a:t>Critical for many applications</a:t>
            </a:r>
          </a:p>
          <a:p>
            <a:pPr marL="514350" lvl="2">
              <a:lnSpc>
                <a:spcPct val="90000"/>
              </a:lnSpc>
            </a:pPr>
            <a:r>
              <a:rPr lang="en-US" altLang="en-US" sz="1500">
                <a:ea typeface="ＭＳ Ｐゴシック" panose="020B0600070205080204" pitchFamily="34" charset="-128"/>
              </a:rPr>
              <a:t>But update protocol (via master) ensures consistency over availability</a:t>
            </a:r>
          </a:p>
          <a:p>
            <a:pPr marL="342900" lvl="1" indent="-171450">
              <a:lnSpc>
                <a:spcPct val="90000"/>
              </a:lnSpc>
            </a:pPr>
            <a:r>
              <a:rPr lang="en-US" altLang="en-US" sz="1650">
                <a:ea typeface="ＭＳ Ｐゴシック" panose="020B0600070205080204" pitchFamily="34" charset="-128"/>
              </a:rPr>
              <a:t>Thus there are two questions :</a:t>
            </a:r>
          </a:p>
          <a:p>
            <a:pPr marL="514350" lvl="2">
              <a:lnSpc>
                <a:spcPct val="90000"/>
              </a:lnSpc>
            </a:pPr>
            <a:r>
              <a:rPr lang="en-US" altLang="en-US" sz="1500">
                <a:ea typeface="ＭＳ Ｐゴシック" panose="020B0600070205080204" pitchFamily="34" charset="-128"/>
              </a:rPr>
              <a:t>If there is partitioning, how does system tradeoff </a:t>
            </a:r>
            <a:r>
              <a:rPr lang="en-US" altLang="en-US" sz="1500" i="1">
                <a:ea typeface="ＭＳ Ｐゴシック" panose="020B0600070205080204" pitchFamily="34" charset="-128"/>
              </a:rPr>
              <a:t>availability</a:t>
            </a:r>
            <a:r>
              <a:rPr lang="en-US" altLang="en-US" sz="1500">
                <a:ea typeface="ＭＳ Ｐゴシック" panose="020B0600070205080204" pitchFamily="34" charset="-128"/>
              </a:rPr>
              <a:t> for </a:t>
            </a:r>
            <a:r>
              <a:rPr lang="en-US" altLang="en-US" sz="1500" i="1">
                <a:ea typeface="ＭＳ Ｐゴシック" panose="020B0600070205080204" pitchFamily="34" charset="-128"/>
              </a:rPr>
              <a:t>consistency</a:t>
            </a:r>
          </a:p>
          <a:p>
            <a:pPr marL="514350" lvl="2">
              <a:lnSpc>
                <a:spcPct val="90000"/>
              </a:lnSpc>
            </a:pPr>
            <a:r>
              <a:rPr lang="en-US" altLang="en-US" sz="1500">
                <a:ea typeface="ＭＳ Ｐゴシック" panose="020B0600070205080204" pitchFamily="34" charset="-128"/>
              </a:rPr>
              <a:t>else how does system trade off </a:t>
            </a:r>
            <a:r>
              <a:rPr lang="en-US" altLang="en-US" sz="1500" i="1">
                <a:ea typeface="ＭＳ Ｐゴシック" panose="020B0600070205080204" pitchFamily="34" charset="-128"/>
              </a:rPr>
              <a:t>latency</a:t>
            </a:r>
            <a:r>
              <a:rPr lang="en-US" altLang="en-US" sz="1500">
                <a:ea typeface="ＭＳ Ｐゴシック" panose="020B0600070205080204" pitchFamily="34" charset="-128"/>
              </a:rPr>
              <a:t> for </a:t>
            </a:r>
            <a:r>
              <a:rPr lang="en-US" altLang="en-US" sz="1500" i="1">
                <a:ea typeface="ＭＳ Ｐゴシック" panose="020B0600070205080204" pitchFamily="34" charset="-128"/>
              </a:rPr>
              <a:t>consistency</a:t>
            </a:r>
          </a:p>
          <a:p>
            <a:pPr marL="342900" lvl="1" indent="-171450">
              <a:lnSpc>
                <a:spcPct val="90000"/>
              </a:lnSpc>
              <a:buNone/>
            </a:pPr>
            <a:endParaRPr lang="en-US" altLang="en-US" sz="1650">
              <a:ea typeface="ＭＳ Ｐゴシック" panose="020B0600070205080204" pitchFamily="34" charset="-128"/>
            </a:endParaRPr>
          </a:p>
        </p:txBody>
      </p:sp>
    </p:spTree>
    <p:extLst>
      <p:ext uri="{BB962C8B-B14F-4D97-AF65-F5344CB8AC3E}">
        <p14:creationId xmlns:p14="http://schemas.microsoft.com/office/powerpoint/2010/main" val="14155261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4">
            <a:extLst>
              <a:ext uri="{FF2B5EF4-FFF2-40B4-BE49-F238E27FC236}">
                <a16:creationId xmlns:a16="http://schemas.microsoft.com/office/drawing/2014/main" id="{71974D25-2E22-694F-B208-CA2D73C05DFC}"/>
              </a:ext>
            </a:extLst>
          </p:cNvPr>
          <p:cNvSpPr>
            <a:spLocks noGrp="1" noChangeArrowheads="1"/>
          </p:cNvSpPr>
          <p:nvPr>
            <p:ph type="ctrTitle"/>
          </p:nvPr>
        </p:nvSpPr>
        <p:spPr>
          <a:xfrm>
            <a:off x="1657350" y="1597819"/>
            <a:ext cx="5829300" cy="11025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Cloud Databases</a:t>
            </a:r>
          </a:p>
        </p:txBody>
      </p:sp>
      <p:sp>
        <p:nvSpPr>
          <p:cNvPr id="230402" name="Rectangle 5">
            <a:extLst>
              <a:ext uri="{FF2B5EF4-FFF2-40B4-BE49-F238E27FC236}">
                <a16:creationId xmlns:a16="http://schemas.microsoft.com/office/drawing/2014/main" id="{00AF2BB8-1E09-534D-A13D-D27DA0F0B1BC}"/>
              </a:ext>
            </a:extLst>
          </p:cNvPr>
          <p:cNvSpPr>
            <a:spLocks noGrp="1" noChangeArrowheads="1"/>
          </p:cNvSpPr>
          <p:nvPr>
            <p:ph type="subTitle" idx="1"/>
          </p:nvPr>
        </p:nvSpPr>
        <p:spPr/>
        <p:txBody>
          <a:bodyPr/>
          <a:lstStyle/>
          <a:p>
            <a:pPr>
              <a:buFont typeface="Monotype Sorts" pitchFamily="2" charset="2"/>
              <a:buNone/>
            </a:pPr>
            <a:endParaRPr lang="en-US" altLang="en-US"/>
          </a:p>
        </p:txBody>
      </p:sp>
    </p:spTree>
    <p:extLst>
      <p:ext uri="{BB962C8B-B14F-4D97-AF65-F5344CB8AC3E}">
        <p14:creationId xmlns:p14="http://schemas.microsoft.com/office/powerpoint/2010/main" val="16626963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a:extLst>
              <a:ext uri="{FF2B5EF4-FFF2-40B4-BE49-F238E27FC236}">
                <a16:creationId xmlns:a16="http://schemas.microsoft.com/office/drawing/2014/main" id="{BE06CDFA-C94D-704B-BA9B-657A0EC33A6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Data Storage on the Cloud</a:t>
            </a:r>
          </a:p>
        </p:txBody>
      </p:sp>
      <p:sp>
        <p:nvSpPr>
          <p:cNvPr id="231426" name="Rectangle 3">
            <a:extLst>
              <a:ext uri="{FF2B5EF4-FFF2-40B4-BE49-F238E27FC236}">
                <a16:creationId xmlns:a16="http://schemas.microsoft.com/office/drawing/2014/main" id="{640D73C7-7B5E-B040-9034-1ACEFEC4E144}"/>
              </a:ext>
            </a:extLst>
          </p:cNvPr>
          <p:cNvSpPr>
            <a:spLocks noGrp="1" noChangeArrowheads="1"/>
          </p:cNvSpPr>
          <p:nvPr>
            <p:ph type="body" idx="1"/>
          </p:nvPr>
        </p:nvSpPr>
        <p:spPr/>
        <p:txBody>
          <a:bodyPr/>
          <a:lstStyle/>
          <a:p>
            <a:r>
              <a:rPr lang="en-US" altLang="en-US"/>
              <a:t>Need to store and retrieve massive amounts of data</a:t>
            </a:r>
          </a:p>
          <a:p>
            <a:r>
              <a:rPr lang="en-US" altLang="en-US"/>
              <a:t>Traditional parallel databases not designed to scale to 1000’s of nodes (and expensive)</a:t>
            </a:r>
          </a:p>
          <a:p>
            <a:r>
              <a:rPr lang="en-US" altLang="en-US"/>
              <a:t>Initial needs did not include full database functionality</a:t>
            </a:r>
          </a:p>
          <a:p>
            <a:pPr lvl="1"/>
            <a:r>
              <a:rPr lang="en-US" altLang="en-US">
                <a:ea typeface="ＭＳ Ｐゴシック" panose="020B0600070205080204" pitchFamily="34" charset="-128"/>
              </a:rPr>
              <a:t>Store and retrieve data items by key value is minimum functionality</a:t>
            </a:r>
          </a:p>
          <a:p>
            <a:pPr lvl="2"/>
            <a:r>
              <a:rPr lang="en-US" altLang="en-US" b="1">
                <a:solidFill>
                  <a:srgbClr val="000099"/>
                </a:solidFill>
                <a:ea typeface="ＭＳ Ｐゴシック" panose="020B0600070205080204" pitchFamily="34" charset="-128"/>
              </a:rPr>
              <a:t>Key-value stores</a:t>
            </a:r>
          </a:p>
          <a:p>
            <a:r>
              <a:rPr lang="en-US" altLang="en-US"/>
              <a:t>Several implementations</a:t>
            </a:r>
          </a:p>
          <a:p>
            <a:pPr lvl="1"/>
            <a:r>
              <a:rPr lang="en-US" altLang="en-US">
                <a:ea typeface="ＭＳ Ｐゴシック" panose="020B0600070205080204" pitchFamily="34" charset="-128"/>
              </a:rPr>
              <a:t>Bigtable from Google, </a:t>
            </a:r>
          </a:p>
          <a:p>
            <a:pPr lvl="1"/>
            <a:r>
              <a:rPr lang="en-US" altLang="en-US">
                <a:ea typeface="ＭＳ Ｐゴシック" panose="020B0600070205080204" pitchFamily="34" charset="-128"/>
              </a:rPr>
              <a:t>HBase, an open source clone of Bigtable</a:t>
            </a:r>
          </a:p>
          <a:p>
            <a:pPr lvl="1"/>
            <a:r>
              <a:rPr lang="en-US" altLang="en-US">
                <a:ea typeface="ＭＳ Ｐゴシック" panose="020B0600070205080204" pitchFamily="34" charset="-128"/>
              </a:rPr>
              <a:t>Dynamo, which is a key-value storage system from Amazon</a:t>
            </a:r>
          </a:p>
          <a:p>
            <a:pPr lvl="1"/>
            <a:r>
              <a:rPr lang="en-US" altLang="en-US">
                <a:ea typeface="ＭＳ Ｐゴシック" panose="020B0600070205080204" pitchFamily="34" charset="-128"/>
              </a:rPr>
              <a:t>Cassandra, from FaceBook</a:t>
            </a:r>
          </a:p>
          <a:p>
            <a:pPr lvl="1"/>
            <a:r>
              <a:rPr lang="en-US" altLang="en-US">
                <a:ea typeface="ＭＳ Ｐゴシック" panose="020B0600070205080204" pitchFamily="34" charset="-128"/>
              </a:rPr>
              <a:t>Sherpa/PNUTS from Yahoo!</a:t>
            </a:r>
          </a:p>
        </p:txBody>
      </p:sp>
    </p:spTree>
    <p:extLst>
      <p:ext uri="{BB962C8B-B14F-4D97-AF65-F5344CB8AC3E}">
        <p14:creationId xmlns:p14="http://schemas.microsoft.com/office/powerpoint/2010/main" val="341435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a:extLst>
              <a:ext uri="{FF2B5EF4-FFF2-40B4-BE49-F238E27FC236}">
                <a16:creationId xmlns:a16="http://schemas.microsoft.com/office/drawing/2014/main" id="{041134E8-F947-E74B-BC3D-2BB3AC5F7615}"/>
              </a:ext>
            </a:extLst>
          </p:cNvPr>
          <p:cNvSpPr>
            <a:spLocks noGrp="1" noChangeArrowheads="1"/>
          </p:cNvSpPr>
          <p:nvPr>
            <p:ph type="title"/>
          </p:nvPr>
        </p:nvSpPr>
        <p:spPr/>
        <p:txBody>
          <a:bodyPr/>
          <a:lstStyle/>
          <a:p>
            <a:r>
              <a:rPr lang="en-US" altLang="en-US"/>
              <a:t>Functional Dependencies (FDs)</a:t>
            </a:r>
          </a:p>
        </p:txBody>
      </p:sp>
      <p:pic>
        <p:nvPicPr>
          <p:cNvPr id="3" name="Picture 2">
            <a:extLst>
              <a:ext uri="{FF2B5EF4-FFF2-40B4-BE49-F238E27FC236}">
                <a16:creationId xmlns:a16="http://schemas.microsoft.com/office/drawing/2014/main" id="{C2964E43-7449-134A-83B3-0957EEB594C9}"/>
              </a:ext>
            </a:extLst>
          </p:cNvPr>
          <p:cNvPicPr>
            <a:picLocks noChangeAspect="1"/>
          </p:cNvPicPr>
          <p:nvPr/>
        </p:nvPicPr>
        <p:blipFill>
          <a:blip r:embed="rId3"/>
          <a:stretch>
            <a:fillRect/>
          </a:stretch>
        </p:blipFill>
        <p:spPr>
          <a:xfrm>
            <a:off x="914400" y="974590"/>
            <a:ext cx="7543800" cy="3923916"/>
          </a:xfrm>
          <a:prstGeom prst="rect">
            <a:avLst/>
          </a:prstGeom>
        </p:spPr>
      </p:pic>
    </p:spTree>
    <p:extLst>
      <p:ext uri="{BB962C8B-B14F-4D97-AF65-F5344CB8AC3E}">
        <p14:creationId xmlns:p14="http://schemas.microsoft.com/office/powerpoint/2010/main" val="200542928"/>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886E7BF-3019-404B-A3A0-62401C9B1E28}"/>
              </a:ext>
            </a:extLst>
          </p:cNvPr>
          <p:cNvSpPr>
            <a:spLocks noChangeArrowheads="1"/>
          </p:cNvSpPr>
          <p:nvPr/>
        </p:nvSpPr>
        <p:spPr bwMode="auto">
          <a:xfrm>
            <a:off x="1985962" y="3793331"/>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685800" eaLnBrk="0" hangingPunct="0"/>
            <a:endParaRPr lang="en-US" altLang="en-US" sz="1200">
              <a:solidFill>
                <a:srgbClr val="005400"/>
              </a:solidFill>
            </a:endParaRPr>
          </a:p>
        </p:txBody>
      </p:sp>
      <p:sp>
        <p:nvSpPr>
          <p:cNvPr id="25602" name="Rectangle 3">
            <a:extLst>
              <a:ext uri="{FF2B5EF4-FFF2-40B4-BE49-F238E27FC236}">
                <a16:creationId xmlns:a16="http://schemas.microsoft.com/office/drawing/2014/main" id="{8230343C-1645-B046-9A6D-BDA289CD8BD6}"/>
              </a:ext>
            </a:extLst>
          </p:cNvPr>
          <p:cNvSpPr>
            <a:spLocks noChangeArrowheads="1"/>
          </p:cNvSpPr>
          <p:nvPr/>
        </p:nvSpPr>
        <p:spPr bwMode="auto">
          <a:xfrm>
            <a:off x="3357563" y="3793331"/>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685800" eaLnBrk="0" hangingPunct="0"/>
            <a:endParaRPr lang="en-US" altLang="en-US" sz="1200">
              <a:solidFill>
                <a:srgbClr val="005400"/>
              </a:solidFill>
            </a:endParaRPr>
          </a:p>
        </p:txBody>
      </p:sp>
      <p:sp>
        <p:nvSpPr>
          <p:cNvPr id="25603" name="Rectangle 4">
            <a:extLst>
              <a:ext uri="{FF2B5EF4-FFF2-40B4-BE49-F238E27FC236}">
                <a16:creationId xmlns:a16="http://schemas.microsoft.com/office/drawing/2014/main" id="{B6961CF8-DECF-FE44-9507-208669FC35F1}"/>
              </a:ext>
            </a:extLst>
          </p:cNvPr>
          <p:cNvSpPr>
            <a:spLocks noGrp="1" noChangeArrowheads="1"/>
          </p:cNvSpPr>
          <p:nvPr>
            <p:ph type="title"/>
          </p:nvPr>
        </p:nvSpPr>
        <p:spPr>
          <a:xfrm>
            <a:off x="859277" y="136922"/>
            <a:ext cx="5457825" cy="621506"/>
          </a:xfrm>
        </p:spPr>
        <p:txBody>
          <a:bodyPr/>
          <a:lstStyle/>
          <a:p>
            <a:r>
              <a:rPr lang="en-US" altLang="en-US" dirty="0"/>
              <a:t>Example:  Constraints on Entity Set</a:t>
            </a:r>
          </a:p>
        </p:txBody>
      </p:sp>
      <p:pic>
        <p:nvPicPr>
          <p:cNvPr id="3" name="Picture 2">
            <a:extLst>
              <a:ext uri="{FF2B5EF4-FFF2-40B4-BE49-F238E27FC236}">
                <a16:creationId xmlns:a16="http://schemas.microsoft.com/office/drawing/2014/main" id="{F998DADD-3782-4C44-982F-9BE599B671A4}"/>
              </a:ext>
            </a:extLst>
          </p:cNvPr>
          <p:cNvPicPr>
            <a:picLocks noChangeAspect="1"/>
          </p:cNvPicPr>
          <p:nvPr/>
        </p:nvPicPr>
        <p:blipFill>
          <a:blip r:embed="rId3"/>
          <a:stretch>
            <a:fillRect/>
          </a:stretch>
        </p:blipFill>
        <p:spPr>
          <a:xfrm>
            <a:off x="533400" y="971550"/>
            <a:ext cx="8284723" cy="3497203"/>
          </a:xfrm>
          <a:prstGeom prst="rect">
            <a:avLst/>
          </a:prstGeom>
        </p:spPr>
      </p:pic>
    </p:spTree>
    <p:extLst>
      <p:ext uri="{BB962C8B-B14F-4D97-AF65-F5344CB8AC3E}">
        <p14:creationId xmlns:p14="http://schemas.microsoft.com/office/powerpoint/2010/main" val="3297319629"/>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F20DF4-5DA5-ED41-84BF-14D7753639AF}"/>
              </a:ext>
            </a:extLst>
          </p:cNvPr>
          <p:cNvSpPr>
            <a:spLocks noGrp="1"/>
          </p:cNvSpPr>
          <p:nvPr>
            <p:ph idx="1"/>
          </p:nvPr>
        </p:nvSpPr>
        <p:spPr/>
        <p:txBody>
          <a:bodyPr/>
          <a:lstStyle/>
          <a:p>
            <a:r>
              <a:rPr lang="en-US" dirty="0"/>
              <a:t>(</a:t>
            </a:r>
            <a:r>
              <a:rPr lang="en-US" dirty="0" err="1"/>
              <a:t>uni</a:t>
            </a:r>
            <a:r>
              <a:rPr lang="en-US" dirty="0"/>
              <a:t>, email, </a:t>
            </a:r>
            <a:r>
              <a:rPr lang="en-US" dirty="0" err="1"/>
              <a:t>last_name</a:t>
            </a:r>
            <a:r>
              <a:rPr lang="en-US" dirty="0"/>
              <a:t>, </a:t>
            </a:r>
            <a:r>
              <a:rPr lang="en-US" dirty="0" err="1"/>
              <a:t>first_name</a:t>
            </a:r>
            <a:r>
              <a:rPr lang="en-US" dirty="0"/>
              <a:t>)</a:t>
            </a:r>
            <a:br>
              <a:rPr lang="en-US" dirty="0"/>
            </a:br>
            <a:r>
              <a:rPr lang="en-US" dirty="0" err="1"/>
              <a:t>uni</a:t>
            </a:r>
            <a:r>
              <a:rPr lang="en-US" dirty="0"/>
              <a:t> and email are candidate (not NULL, unique)</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pPr lvl="1"/>
            <a:r>
              <a:rPr lang="en-US" dirty="0">
                <a:sym typeface="Wingdings" pitchFamily="2" charset="2"/>
              </a:rPr>
              <a:t> Uni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r>
              <a:rPr lang="en-US" dirty="0"/>
              <a:t>Person:(</a:t>
            </a:r>
            <a:r>
              <a:rPr lang="en-US" dirty="0" err="1"/>
              <a:t>uni</a:t>
            </a:r>
            <a:r>
              <a:rPr lang="en-US" dirty="0"/>
              <a:t>, email, </a:t>
            </a:r>
            <a:r>
              <a:rPr lang="en-US" dirty="0" err="1"/>
              <a:t>last_name</a:t>
            </a:r>
            <a:r>
              <a:rPr lang="en-US" dirty="0"/>
              <a:t>, </a:t>
            </a:r>
            <a:r>
              <a:rPr lang="en-US" dirty="0" err="1"/>
              <a:t>first_name</a:t>
            </a:r>
            <a:r>
              <a:rPr lang="en-US" dirty="0"/>
              <a:t>), </a:t>
            </a:r>
            <a:br>
              <a:rPr lang="en-US" dirty="0"/>
            </a:br>
            <a:r>
              <a:rPr lang="en-US" dirty="0" err="1"/>
              <a:t>ContactInfo</a:t>
            </a:r>
            <a:r>
              <a:rPr lang="en-US" dirty="0"/>
              <a:t>: (email, </a:t>
            </a:r>
            <a:r>
              <a:rPr lang="en-US" dirty="0" err="1"/>
              <a:t>phone_number</a:t>
            </a:r>
            <a:r>
              <a:rPr lang="en-US" dirty="0"/>
              <a:t>, </a:t>
            </a:r>
            <a:r>
              <a:rPr lang="en-US" dirty="0" err="1"/>
              <a:t>dorm_name</a:t>
            </a:r>
            <a:r>
              <a:rPr lang="en-US" dirty="0"/>
              <a:t>)</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t>phone_number</a:t>
            </a:r>
            <a:r>
              <a:rPr lang="en-US" dirty="0"/>
              <a:t>, </a:t>
            </a:r>
            <a:r>
              <a:rPr lang="en-US" dirty="0" err="1"/>
              <a:t>dorm_name</a:t>
            </a:r>
            <a:endParaRPr lang="en-US" dirty="0"/>
          </a:p>
          <a:p>
            <a:pPr lvl="1"/>
            <a:r>
              <a:rPr lang="en-US" dirty="0"/>
              <a:t>Uni </a:t>
            </a:r>
            <a:r>
              <a:rPr lang="en-US" dirty="0">
                <a:sym typeface="Wingdings" pitchFamily="2" charset="2"/>
              </a:rPr>
              <a:t> </a:t>
            </a:r>
            <a:r>
              <a:rPr lang="en-US" dirty="0" err="1"/>
              <a:t>phone_number</a:t>
            </a:r>
            <a:r>
              <a:rPr lang="en-US" dirty="0"/>
              <a:t>, </a:t>
            </a:r>
            <a:r>
              <a:rPr lang="en-US" dirty="0" err="1"/>
              <a:t>dorm_name</a:t>
            </a:r>
            <a:endParaRPr lang="en-US" dirty="0"/>
          </a:p>
        </p:txBody>
      </p:sp>
      <p:sp>
        <p:nvSpPr>
          <p:cNvPr id="3" name="Title 2">
            <a:extLst>
              <a:ext uri="{FF2B5EF4-FFF2-40B4-BE49-F238E27FC236}">
                <a16:creationId xmlns:a16="http://schemas.microsoft.com/office/drawing/2014/main" id="{019092B8-16FD-814F-BD9A-28EEAB534C72}"/>
              </a:ext>
            </a:extLst>
          </p:cNvPr>
          <p:cNvSpPr>
            <a:spLocks noGrp="1"/>
          </p:cNvSpPr>
          <p:nvPr>
            <p:ph type="title"/>
          </p:nvPr>
        </p:nvSpPr>
        <p:spPr/>
        <p:txBody>
          <a:bodyPr/>
          <a:lstStyle/>
          <a:p>
            <a:r>
              <a:rPr lang="en-US" dirty="0"/>
              <a:t>F</a:t>
            </a:r>
            <a:r>
              <a:rPr lang="en-US" baseline="30000" dirty="0"/>
              <a:t>+</a:t>
            </a:r>
            <a:endParaRPr lang="en-US" dirty="0"/>
          </a:p>
        </p:txBody>
      </p:sp>
    </p:spTree>
    <p:extLst>
      <p:ext uri="{BB962C8B-B14F-4D97-AF65-F5344CB8AC3E}">
        <p14:creationId xmlns:p14="http://schemas.microsoft.com/office/powerpoint/2010/main" val="1748655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a:extLst>
              <a:ext uri="{FF2B5EF4-FFF2-40B4-BE49-F238E27FC236}">
                <a16:creationId xmlns:a16="http://schemas.microsoft.com/office/drawing/2014/main" id="{F8574204-76B1-FC45-87FE-6B8BE4918AC3}"/>
              </a:ext>
            </a:extLst>
          </p:cNvPr>
          <p:cNvSpPr>
            <a:spLocks noGrp="1" noChangeArrowheads="1"/>
          </p:cNvSpPr>
          <p:nvPr>
            <p:ph type="title"/>
          </p:nvPr>
        </p:nvSpPr>
        <p:spPr/>
        <p:txBody>
          <a:bodyPr/>
          <a:lstStyle/>
          <a:p>
            <a:r>
              <a:rPr lang="en-US" altLang="en-US"/>
              <a:t>Reasoning About FDs</a:t>
            </a:r>
          </a:p>
        </p:txBody>
      </p:sp>
      <p:pic>
        <p:nvPicPr>
          <p:cNvPr id="3" name="Picture 2">
            <a:extLst>
              <a:ext uri="{FF2B5EF4-FFF2-40B4-BE49-F238E27FC236}">
                <a16:creationId xmlns:a16="http://schemas.microsoft.com/office/drawing/2014/main" id="{9530D76A-107B-3641-873A-749A57FB89FD}"/>
              </a:ext>
            </a:extLst>
          </p:cNvPr>
          <p:cNvPicPr>
            <a:picLocks noChangeAspect="1"/>
          </p:cNvPicPr>
          <p:nvPr/>
        </p:nvPicPr>
        <p:blipFill>
          <a:blip r:embed="rId3"/>
          <a:stretch>
            <a:fillRect/>
          </a:stretch>
        </p:blipFill>
        <p:spPr>
          <a:xfrm>
            <a:off x="533400" y="1003773"/>
            <a:ext cx="7772400" cy="3548088"/>
          </a:xfrm>
          <a:prstGeom prst="rect">
            <a:avLst/>
          </a:prstGeom>
        </p:spPr>
      </p:pic>
    </p:spTree>
    <p:extLst>
      <p:ext uri="{BB962C8B-B14F-4D97-AF65-F5344CB8AC3E}">
        <p14:creationId xmlns:p14="http://schemas.microsoft.com/office/powerpoint/2010/main" val="2980126494"/>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AAFCD3E-8FE0-5E46-B9E4-5BECD4E92E4B}"/>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ea typeface="ＭＳ Ｐゴシック" pitchFamily="34" charset="-128"/>
              </a:rPr>
              <a:t>Lossless Decomposition</a:t>
            </a:r>
          </a:p>
        </p:txBody>
      </p:sp>
      <p:sp>
        <p:nvSpPr>
          <p:cNvPr id="34818" name="Rectangle 3">
            <a:extLst>
              <a:ext uri="{FF2B5EF4-FFF2-40B4-BE49-F238E27FC236}">
                <a16:creationId xmlns:a16="http://schemas.microsoft.com/office/drawing/2014/main" id="{E6A37D8D-7CCB-7F43-A1DF-D2E4CFD7A448}"/>
              </a:ext>
            </a:extLst>
          </p:cNvPr>
          <p:cNvSpPr>
            <a:spLocks noGrp="1" noChangeArrowheads="1"/>
          </p:cNvSpPr>
          <p:nvPr>
            <p:ph type="body" idx="1"/>
          </p:nvPr>
        </p:nvSpPr>
        <p:spPr>
          <a:xfrm>
            <a:off x="685800" y="820340"/>
            <a:ext cx="8000999" cy="3656409"/>
          </a:xfrm>
        </p:spPr>
        <p:txBody>
          <a:bodyPr/>
          <a:lstStyle/>
          <a:p>
            <a:r>
              <a:rPr lang="en-US" altLang="en-US" sz="1800" dirty="0"/>
              <a:t>Let </a:t>
            </a:r>
            <a:r>
              <a:rPr lang="en-US" altLang="en-US" sz="1800" i="1" dirty="0"/>
              <a:t>R</a:t>
            </a:r>
            <a:r>
              <a:rPr lang="en-US" altLang="en-US" sz="1800" dirty="0"/>
              <a:t> be a relation schema and let </a:t>
            </a:r>
            <a:r>
              <a:rPr lang="en-US" altLang="en-US" sz="1800" i="1" dirty="0"/>
              <a:t>R</a:t>
            </a:r>
            <a:r>
              <a:rPr lang="en-US" altLang="en-US" sz="1800" i="1" baseline="-25000" dirty="0"/>
              <a:t>1 </a:t>
            </a:r>
            <a:r>
              <a:rPr lang="en-US" altLang="en-US" sz="1800" dirty="0"/>
              <a:t>and </a:t>
            </a:r>
            <a:r>
              <a:rPr lang="en-US" altLang="en-US" sz="1800" i="1" dirty="0"/>
              <a:t>R</a:t>
            </a:r>
            <a:r>
              <a:rPr lang="en-US" altLang="en-US" sz="1800" i="1" baseline="-25000" dirty="0"/>
              <a:t>2 </a:t>
            </a:r>
            <a:r>
              <a:rPr lang="en-US" altLang="en-US" sz="1800" dirty="0"/>
              <a:t>form a decomposition of R.</a:t>
            </a:r>
          </a:p>
          <a:p>
            <a:pPr lvl="1"/>
            <a:r>
              <a:rPr lang="en-US" altLang="en-US" dirty="0"/>
              <a:t>That is R = </a:t>
            </a:r>
            <a:r>
              <a:rPr lang="en-US" altLang="en-US" i="1" dirty="0"/>
              <a:t>R</a:t>
            </a:r>
            <a:r>
              <a:rPr lang="en-US" altLang="en-US" i="1" baseline="-25000" dirty="0"/>
              <a:t>1 </a:t>
            </a:r>
            <a:r>
              <a:rPr lang="en-US" altLang="en-US" dirty="0"/>
              <a:t> U </a:t>
            </a:r>
            <a:r>
              <a:rPr lang="en-US" altLang="en-US" i="1" dirty="0"/>
              <a:t>R</a:t>
            </a:r>
            <a:r>
              <a:rPr lang="en-US" altLang="en-US" i="1" baseline="-25000" dirty="0"/>
              <a:t>2</a:t>
            </a:r>
          </a:p>
          <a:p>
            <a:pPr lvl="1"/>
            <a:r>
              <a:rPr lang="en-US" altLang="en-US" i="1" dirty="0">
                <a:solidFill>
                  <a:schemeClr val="accent2"/>
                </a:solidFill>
              </a:rPr>
              <a:t>Note: This notation is confusing. This is a statement about the schema,</a:t>
            </a:r>
            <a:br>
              <a:rPr lang="en-US" altLang="en-US" i="1" dirty="0">
                <a:solidFill>
                  <a:schemeClr val="accent2"/>
                </a:solidFill>
              </a:rPr>
            </a:br>
            <a:r>
              <a:rPr lang="en-US" altLang="en-US" i="1" dirty="0">
                <a:solidFill>
                  <a:schemeClr val="accent2"/>
                </a:solidFill>
              </a:rPr>
              <a:t>not about the data in relations.</a:t>
            </a:r>
            <a:endParaRPr lang="en-US" altLang="en-US" dirty="0">
              <a:solidFill>
                <a:schemeClr val="accent2"/>
              </a:solidFill>
            </a:endParaRPr>
          </a:p>
          <a:p>
            <a:r>
              <a:rPr lang="en-US" altLang="en-US" sz="1800" dirty="0"/>
              <a:t>We say that the decomposition is a </a:t>
            </a:r>
            <a:r>
              <a:rPr lang="en-US" altLang="en-US" sz="1800" b="1" dirty="0">
                <a:solidFill>
                  <a:srgbClr val="002060"/>
                </a:solidFill>
              </a:rPr>
              <a:t>lossless decomposition  </a:t>
            </a:r>
            <a:r>
              <a:rPr lang="en-US" altLang="en-US" sz="1800" dirty="0"/>
              <a:t>if there is no loss of information by replacing  R with the two relation schemas</a:t>
            </a:r>
            <a:r>
              <a:rPr lang="en-US" altLang="en-US" sz="1800" i="1" dirty="0"/>
              <a:t> R</a:t>
            </a:r>
            <a:r>
              <a:rPr lang="en-US" altLang="en-US" sz="1800" i="1" baseline="-25000" dirty="0"/>
              <a:t>1 </a:t>
            </a:r>
            <a:r>
              <a:rPr lang="en-US" altLang="en-US" sz="1800" dirty="0"/>
              <a:t> U </a:t>
            </a:r>
            <a:r>
              <a:rPr lang="en-US" altLang="en-US" sz="1800" i="1" dirty="0"/>
              <a:t>R</a:t>
            </a:r>
            <a:r>
              <a:rPr lang="en-US" altLang="en-US" sz="1800" i="1" baseline="-25000" dirty="0"/>
              <a:t>2</a:t>
            </a:r>
            <a:r>
              <a:rPr lang="en-US" altLang="en-US" sz="1800" dirty="0"/>
              <a:t> </a:t>
            </a:r>
          </a:p>
          <a:p>
            <a:r>
              <a:rPr lang="en-US" altLang="en-US" sz="1800" dirty="0">
                <a:sym typeface="Symbol" pitchFamily="2" charset="2"/>
              </a:rPr>
              <a:t>Formally,</a:t>
            </a:r>
          </a:p>
          <a:p>
            <a:pPr>
              <a:buFont typeface="Monotype Sorts" pitchFamily="2" charset="2"/>
              <a:buNone/>
            </a:pPr>
            <a:r>
              <a:rPr lang="en-US" altLang="en-US" sz="1800" dirty="0">
                <a:latin typeface="Times New Roman" panose="02020603050405020304" pitchFamily="18" charset="0"/>
                <a:sym typeface="Symbol" pitchFamily="2" charset="2"/>
              </a:rPr>
              <a:t>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1</a:t>
            </a:r>
            <a:r>
              <a:rPr lang="en-US" altLang="en-US" sz="1800" dirty="0">
                <a:latin typeface="Times New Roman" panose="02020603050405020304" pitchFamily="18" charset="0"/>
                <a:sym typeface="Symbol" pitchFamily="2" charset="2"/>
              </a:rPr>
              <a:t> (r)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2</a:t>
            </a:r>
            <a:r>
              <a:rPr lang="en-US" altLang="en-US" sz="1800" dirty="0">
                <a:latin typeface="Times New Roman" panose="02020603050405020304" pitchFamily="18" charset="0"/>
                <a:sym typeface="Symbol" pitchFamily="2" charset="2"/>
              </a:rPr>
              <a:t> (r) = </a:t>
            </a:r>
            <a:r>
              <a:rPr lang="en-US" altLang="en-US" sz="1800" i="1" dirty="0">
                <a:latin typeface="Times New Roman" panose="02020603050405020304" pitchFamily="18" charset="0"/>
                <a:sym typeface="Symbol" pitchFamily="2" charset="2"/>
              </a:rPr>
              <a:t>r</a:t>
            </a:r>
          </a:p>
          <a:p>
            <a:r>
              <a:rPr lang="en-US" altLang="en-US" sz="1800" dirty="0">
                <a:sym typeface="Symbol" pitchFamily="2" charset="2"/>
              </a:rPr>
              <a:t>And,  conversely a decomposition is lossy if</a:t>
            </a:r>
            <a:endParaRPr lang="en-US" altLang="en-US" sz="1800" i="1" dirty="0"/>
          </a:p>
          <a:p>
            <a:pPr lvl="1">
              <a:buFont typeface="Monotype Sorts" pitchFamily="2" charset="2"/>
              <a:buNone/>
            </a:pPr>
            <a:r>
              <a:rPr lang="en-US" altLang="en-US" dirty="0">
                <a:latin typeface="Times New Roman" panose="02020603050405020304" pitchFamily="18" charset="0"/>
                <a:sym typeface="Symbol" pitchFamily="2" charset="2"/>
              </a:rPr>
              <a:t>     r  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1</a:t>
            </a:r>
            <a:r>
              <a:rPr lang="en-US" altLang="en-US" dirty="0">
                <a:latin typeface="Times New Roman" panose="02020603050405020304" pitchFamily="18" charset="0"/>
                <a:sym typeface="Symbol" pitchFamily="2" charset="2"/>
              </a:rPr>
              <a:t> (r)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2</a:t>
            </a:r>
            <a:r>
              <a:rPr lang="en-US" altLang="en-US" dirty="0">
                <a:latin typeface="Times New Roman" panose="02020603050405020304" pitchFamily="18" charset="0"/>
                <a:sym typeface="Symbol" pitchFamily="2" charset="2"/>
              </a:rPr>
              <a:t> (r) = </a:t>
            </a:r>
            <a:r>
              <a:rPr lang="en-US" altLang="en-US" i="1" dirty="0">
                <a:latin typeface="Times New Roman" panose="02020603050405020304" pitchFamily="18" charset="0"/>
                <a:sym typeface="Symbol" pitchFamily="2" charset="2"/>
              </a:rPr>
              <a:t>r</a:t>
            </a:r>
            <a:r>
              <a:rPr lang="en-US" altLang="en-US" dirty="0">
                <a:latin typeface="Times New Roman" panose="02020603050405020304" pitchFamily="18" charset="0"/>
                <a:sym typeface="Symbol" pitchFamily="2" charset="2"/>
              </a:rPr>
              <a:t> </a:t>
            </a:r>
            <a:endParaRPr lang="en-US" altLang="en-US" dirty="0"/>
          </a:p>
        </p:txBody>
      </p:sp>
      <p:sp>
        <p:nvSpPr>
          <p:cNvPr id="34819" name="Freeform 19">
            <a:extLst>
              <a:ext uri="{FF2B5EF4-FFF2-40B4-BE49-F238E27FC236}">
                <a16:creationId xmlns:a16="http://schemas.microsoft.com/office/drawing/2014/main" id="{202EE80B-F3FE-CB43-A01F-853DBA4E319C}"/>
              </a:ext>
            </a:extLst>
          </p:cNvPr>
          <p:cNvSpPr>
            <a:spLocks/>
          </p:cNvSpPr>
          <p:nvPr/>
        </p:nvSpPr>
        <p:spPr bwMode="auto">
          <a:xfrm>
            <a:off x="2558299" y="383024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5400"/>
              </a:solidFill>
              <a:latin typeface="Helvetica" pitchFamily="2" charset="0"/>
              <a:ea typeface="ＭＳ Ｐゴシック" panose="020B0600070205080204" pitchFamily="34" charset="-128"/>
            </a:endParaRPr>
          </a:p>
        </p:txBody>
      </p:sp>
      <p:sp>
        <p:nvSpPr>
          <p:cNvPr id="34820" name="Freeform 19">
            <a:extLst>
              <a:ext uri="{FF2B5EF4-FFF2-40B4-BE49-F238E27FC236}">
                <a16:creationId xmlns:a16="http://schemas.microsoft.com/office/drawing/2014/main" id="{90D906EE-20C4-934B-949E-DC909463CD01}"/>
              </a:ext>
            </a:extLst>
          </p:cNvPr>
          <p:cNvSpPr>
            <a:spLocks/>
          </p:cNvSpPr>
          <p:nvPr/>
        </p:nvSpPr>
        <p:spPr bwMode="auto">
          <a:xfrm>
            <a:off x="2286000" y="31813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5400"/>
              </a:solidFill>
              <a:latin typeface="Helvetica" pitchFamily="2" charset="0"/>
              <a:ea typeface="ＭＳ Ｐゴシック" panose="020B0600070205080204" pitchFamily="34" charset="-128"/>
            </a:endParaRPr>
          </a:p>
        </p:txBody>
      </p:sp>
    </p:spTree>
    <p:extLst>
      <p:ext uri="{BB962C8B-B14F-4D97-AF65-F5344CB8AC3E}">
        <p14:creationId xmlns:p14="http://schemas.microsoft.com/office/powerpoint/2010/main" val="216033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93F52F21-47E3-F542-A0B7-31FD505FE2AD}"/>
              </a:ext>
            </a:extLst>
          </p:cNvPr>
          <p:cNvSpPr>
            <a:spLocks noGrp="1" noChangeArrowheads="1"/>
          </p:cNvSpPr>
          <p:nvPr>
            <p:ph type="title"/>
          </p:nvPr>
        </p:nvSpPr>
        <p:spPr>
          <a:xfrm>
            <a:off x="1721644" y="139304"/>
            <a:ext cx="6279356" cy="448865"/>
          </a:xfrm>
        </p:spPr>
        <p:txBody>
          <a:bodyPr/>
          <a:lstStyle/>
          <a:p>
            <a:pPr>
              <a:defRPr/>
            </a:pPr>
            <a:r>
              <a:rPr lang="en-US" altLang="en-US" sz="2100" dirty="0">
                <a:effectLst>
                  <a:outerShdw blurRad="38100" dist="38100" dir="2700000" algn="tl">
                    <a:srgbClr val="C0C0C0"/>
                  </a:outerShdw>
                </a:effectLst>
              </a:rPr>
              <a:t>Normalization Theory</a:t>
            </a:r>
          </a:p>
        </p:txBody>
      </p:sp>
      <p:sp>
        <p:nvSpPr>
          <p:cNvPr id="36866" name="Rectangle 3">
            <a:extLst>
              <a:ext uri="{FF2B5EF4-FFF2-40B4-BE49-F238E27FC236}">
                <a16:creationId xmlns:a16="http://schemas.microsoft.com/office/drawing/2014/main" id="{F6D4A94F-95A8-2A49-8377-FA9F25FF4465}"/>
              </a:ext>
            </a:extLst>
          </p:cNvPr>
          <p:cNvSpPr>
            <a:spLocks noGrp="1" noChangeArrowheads="1"/>
          </p:cNvSpPr>
          <p:nvPr>
            <p:ph type="body" idx="1"/>
          </p:nvPr>
        </p:nvSpPr>
        <p:spPr>
          <a:xfrm>
            <a:off x="1721644" y="829866"/>
            <a:ext cx="5653088" cy="2343150"/>
          </a:xfrm>
        </p:spPr>
        <p:txBody>
          <a:bodyPr/>
          <a:lstStyle/>
          <a:p>
            <a:r>
              <a:rPr lang="en-US" altLang="en-US" sz="1275" dirty="0"/>
              <a:t>Decide whether a particular relation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decompose it into  set of relations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 </a:t>
            </a:r>
          </a:p>
          <a:p>
            <a:pPr lvl="1"/>
            <a:r>
              <a:rPr lang="en-US" altLang="en-US" sz="1275" dirty="0">
                <a:ea typeface="ＭＳ Ｐゴシック" panose="020B0600070205080204" pitchFamily="34" charset="-128"/>
              </a:rPr>
              <a:t>Each relation is in good form </a:t>
            </a:r>
          </a:p>
          <a:p>
            <a:pPr lvl="1"/>
            <a:r>
              <a:rPr lang="en-US" altLang="en-US" sz="1275" dirty="0">
                <a:ea typeface="ＭＳ Ｐゴシック" panose="020B0600070205080204" pitchFamily="34" charset="-128"/>
              </a:rPr>
              <a:t>The decomposition is a lossless decomposition</a:t>
            </a:r>
          </a:p>
          <a:p>
            <a:r>
              <a:rPr lang="en-US" altLang="en-US" sz="1275" dirty="0"/>
              <a:t>Our theory is based on:</a:t>
            </a:r>
          </a:p>
          <a:p>
            <a:pPr lvl="1"/>
            <a:r>
              <a:rPr lang="en-US" altLang="en-US" sz="1275" dirty="0">
                <a:ea typeface="ＭＳ Ｐゴシック" panose="020B0600070205080204" pitchFamily="34" charset="-128"/>
              </a:rPr>
              <a:t>Functional dependencies</a:t>
            </a:r>
          </a:p>
          <a:p>
            <a:pPr lvl="1"/>
            <a:r>
              <a:rPr lang="en-US" altLang="en-US" sz="1275" dirty="0">
                <a:ea typeface="ＭＳ Ｐゴシック" panose="020B0600070205080204" pitchFamily="34" charset="-128"/>
              </a:rPr>
              <a:t>Multivalued dependencies</a:t>
            </a:r>
          </a:p>
        </p:txBody>
      </p:sp>
    </p:spTree>
    <p:extLst>
      <p:ext uri="{BB962C8B-B14F-4D97-AF65-F5344CB8AC3E}">
        <p14:creationId xmlns:p14="http://schemas.microsoft.com/office/powerpoint/2010/main" val="275177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11:</a:t>
            </a:r>
            <a:br>
              <a:rPr lang="en-US" altLang="en-US" sz="2800" b="1" i="1" dirty="0">
                <a:solidFill>
                  <a:srgbClr val="FFFF00"/>
                </a:solidFill>
              </a:rPr>
            </a:br>
            <a:r>
              <a:rPr lang="en-US" altLang="en-US" sz="2800" b="1" i="1" dirty="0">
                <a:solidFill>
                  <a:srgbClr val="FFFF00"/>
                </a:solidFill>
              </a:rPr>
              <a:t>Normalization, Transactions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1749189A-B13B-214A-BAD5-03B99FD620A1}"/>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1096767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13ED4822-3217-0C4E-ACA7-49889E9F3447}"/>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a:t>
            </a:r>
          </a:p>
        </p:txBody>
      </p:sp>
      <p:sp>
        <p:nvSpPr>
          <p:cNvPr id="38914" name="Rectangle 3">
            <a:extLst>
              <a:ext uri="{FF2B5EF4-FFF2-40B4-BE49-F238E27FC236}">
                <a16:creationId xmlns:a16="http://schemas.microsoft.com/office/drawing/2014/main" id="{D3635EFA-4E48-6242-ADE3-F58C986669FC}"/>
              </a:ext>
            </a:extLst>
          </p:cNvPr>
          <p:cNvSpPr>
            <a:spLocks noGrp="1" noChangeArrowheads="1"/>
          </p:cNvSpPr>
          <p:nvPr>
            <p:ph type="body" idx="1"/>
          </p:nvPr>
        </p:nvSpPr>
        <p:spPr>
          <a:xfrm>
            <a:off x="1719262" y="829866"/>
            <a:ext cx="5595938" cy="2892028"/>
          </a:xfrm>
        </p:spPr>
        <p:txBody>
          <a:bodyPr/>
          <a:lstStyle/>
          <a:p>
            <a:r>
              <a:rPr lang="en-US" altLang="en-US" sz="1275" dirty="0"/>
              <a:t>There are usually a variety of constraints (rules) on the data in the real world.</a:t>
            </a:r>
            <a:endParaRPr lang="en-US" altLang="en-US" sz="1275" i="1" dirty="0"/>
          </a:p>
          <a:p>
            <a:r>
              <a:rPr lang="en-US" altLang="en-US" sz="1275" dirty="0"/>
              <a:t>For example, some of the constraints that are expected to hold  in a university database are:</a:t>
            </a:r>
          </a:p>
          <a:p>
            <a:pPr lvl="1"/>
            <a:r>
              <a:rPr lang="en-US" altLang="en-US" sz="1275" dirty="0">
                <a:ea typeface="ＭＳ Ｐゴシック" panose="020B0600070205080204" pitchFamily="34" charset="-128"/>
              </a:rPr>
              <a:t>Students and instructors are uniquely identified by their ID.</a:t>
            </a:r>
          </a:p>
          <a:p>
            <a:pPr lvl="1"/>
            <a:r>
              <a:rPr lang="en-US" altLang="en-US" sz="1275" dirty="0">
                <a:ea typeface="ＭＳ Ｐゴシック" panose="020B0600070205080204" pitchFamily="34" charset="-128"/>
              </a:rPr>
              <a:t>Each student and instructor has only one name.</a:t>
            </a:r>
          </a:p>
          <a:p>
            <a:pPr lvl="1"/>
            <a:r>
              <a:rPr lang="en-US" altLang="en-US" sz="1275" dirty="0">
                <a:ea typeface="ＭＳ Ｐゴシック" panose="020B0600070205080204" pitchFamily="34" charset="-128"/>
              </a:rPr>
              <a:t>Each instructor and student is (primarily) associated with only one department.</a:t>
            </a:r>
          </a:p>
          <a:p>
            <a:pPr lvl="1"/>
            <a:r>
              <a:rPr lang="en-US" altLang="en-US" sz="1275" dirty="0">
                <a:ea typeface="ＭＳ Ｐゴシック" panose="020B0600070205080204" pitchFamily="34" charset="-128"/>
              </a:rPr>
              <a:t>Each department has only one value for its budget, and only one associated building.</a:t>
            </a:r>
          </a:p>
        </p:txBody>
      </p:sp>
    </p:spTree>
    <p:extLst>
      <p:ext uri="{BB962C8B-B14F-4D97-AF65-F5344CB8AC3E}">
        <p14:creationId xmlns:p14="http://schemas.microsoft.com/office/powerpoint/2010/main" val="807936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E33D32E1-0FDC-4E4A-AFA0-27769D4C7FDB}"/>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 (Cont.)</a:t>
            </a:r>
          </a:p>
        </p:txBody>
      </p:sp>
      <p:sp>
        <p:nvSpPr>
          <p:cNvPr id="40962" name="Rectangle 3">
            <a:extLst>
              <a:ext uri="{FF2B5EF4-FFF2-40B4-BE49-F238E27FC236}">
                <a16:creationId xmlns:a16="http://schemas.microsoft.com/office/drawing/2014/main" id="{A77C4393-6E09-B14F-945D-74E34CD15185}"/>
              </a:ext>
            </a:extLst>
          </p:cNvPr>
          <p:cNvSpPr>
            <a:spLocks noGrp="1" noChangeArrowheads="1"/>
          </p:cNvSpPr>
          <p:nvPr>
            <p:ph type="body" idx="1"/>
          </p:nvPr>
        </p:nvSpPr>
        <p:spPr>
          <a:xfrm>
            <a:off x="1719263" y="857250"/>
            <a:ext cx="5715000" cy="2243138"/>
          </a:xfrm>
        </p:spPr>
        <p:txBody>
          <a:bodyPr/>
          <a:lstStyle/>
          <a:p>
            <a:r>
              <a:rPr lang="en-US" altLang="en-US" sz="1275" dirty="0"/>
              <a:t>An instance of a relation that satisfies all such real-world constraints is called a  </a:t>
            </a:r>
            <a:r>
              <a:rPr lang="en-US" altLang="en-US" sz="1275" b="1" dirty="0">
                <a:solidFill>
                  <a:srgbClr val="002060"/>
                </a:solidFill>
              </a:rPr>
              <a:t>legal instance </a:t>
            </a:r>
            <a:r>
              <a:rPr lang="en-US" altLang="en-US" sz="1275" dirty="0"/>
              <a:t>of the relation;</a:t>
            </a:r>
          </a:p>
          <a:p>
            <a:r>
              <a:rPr lang="en-US" altLang="en-US" sz="1275" dirty="0"/>
              <a:t> A legal instance of a database is one where all the relation instances are legal instances</a:t>
            </a:r>
          </a:p>
          <a:p>
            <a:r>
              <a:rPr lang="en-US" altLang="en-US" sz="1275" dirty="0"/>
              <a:t>Constraints on the set of legal relations.</a:t>
            </a:r>
          </a:p>
          <a:p>
            <a:r>
              <a:rPr lang="en-US" altLang="en-US" sz="1275" dirty="0"/>
              <a:t>Require that the value for a certain set of attributes determines uniquely the value for another set of attributes.</a:t>
            </a:r>
          </a:p>
          <a:p>
            <a:r>
              <a:rPr lang="en-US" altLang="en-US" sz="1275" dirty="0"/>
              <a:t>A functional dependency is a generalization of the notion of a </a:t>
            </a:r>
            <a:r>
              <a:rPr lang="en-US" altLang="en-US" sz="1275" i="1" dirty="0"/>
              <a:t>key.</a:t>
            </a:r>
            <a:endParaRPr lang="en-US" altLang="en-US" sz="1275" dirty="0"/>
          </a:p>
        </p:txBody>
      </p:sp>
    </p:spTree>
    <p:extLst>
      <p:ext uri="{BB962C8B-B14F-4D97-AF65-F5344CB8AC3E}">
        <p14:creationId xmlns:p14="http://schemas.microsoft.com/office/powerpoint/2010/main" val="3525637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0950134C-9EF3-9E4B-AD10-10395038B05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Functional Dependencies Definition </a:t>
            </a:r>
          </a:p>
        </p:txBody>
      </p:sp>
      <p:sp>
        <p:nvSpPr>
          <p:cNvPr id="43010" name="Rectangle 3">
            <a:extLst>
              <a:ext uri="{FF2B5EF4-FFF2-40B4-BE49-F238E27FC236}">
                <a16:creationId xmlns:a16="http://schemas.microsoft.com/office/drawing/2014/main" id="{6C8D90F0-B27E-8B41-9CD1-2D4E21A53C39}"/>
              </a:ext>
            </a:extLst>
          </p:cNvPr>
          <p:cNvSpPr>
            <a:spLocks noGrp="1" noChangeArrowheads="1"/>
          </p:cNvSpPr>
          <p:nvPr>
            <p:ph type="body" idx="1"/>
          </p:nvPr>
        </p:nvSpPr>
        <p:spPr>
          <a:xfrm>
            <a:off x="1719263" y="798910"/>
            <a:ext cx="5879306" cy="3910013"/>
          </a:xfrm>
        </p:spPr>
        <p:txBody>
          <a:bodyPr/>
          <a:lstStyle/>
          <a:p>
            <a:pPr>
              <a:lnSpc>
                <a:spcPct val="90000"/>
              </a:lnSpc>
              <a:tabLst>
                <a:tab pos="2188369" algn="ctr"/>
              </a:tabLst>
            </a:pPr>
            <a:r>
              <a:rPr lang="en-US" altLang="en-US" sz="1275" dirty="0"/>
              <a:t>Let </a:t>
            </a:r>
            <a:r>
              <a:rPr lang="en-US" altLang="en-US" sz="1275" i="1" dirty="0"/>
              <a:t>R</a:t>
            </a:r>
            <a:r>
              <a:rPr lang="en-US" altLang="en-US" sz="1275" dirty="0"/>
              <a:t> be a relation schema</a:t>
            </a:r>
          </a:p>
          <a:p>
            <a:pPr>
              <a:lnSpc>
                <a:spcPct val="90000"/>
              </a:lnSpc>
              <a:buNone/>
              <a:tabLst>
                <a:tab pos="2188369" algn="ctr"/>
              </a:tabLst>
            </a:pPr>
            <a:r>
              <a:rPr lang="en-US" altLang="en-US" sz="1275" dirty="0"/>
              <a:t>		</a:t>
            </a:r>
            <a:r>
              <a:rPr lang="en-US" altLang="en-US" sz="1275" dirty="0">
                <a:sym typeface="Symbol" pitchFamily="2" charset="2"/>
              </a:rPr>
              <a:t>  </a:t>
            </a:r>
            <a:r>
              <a:rPr lang="en-US" altLang="en-US" sz="1275" i="1" dirty="0">
                <a:sym typeface="Symbol" pitchFamily="2" charset="2"/>
              </a:rPr>
              <a:t>R  and   </a:t>
            </a:r>
            <a:r>
              <a:rPr lang="en-US" altLang="en-US" sz="1275" dirty="0">
                <a:sym typeface="Symbol" pitchFamily="2" charset="2"/>
              </a:rPr>
              <a:t> </a:t>
            </a:r>
            <a:r>
              <a:rPr lang="en-US" altLang="en-US" sz="1275" i="1" dirty="0">
                <a:sym typeface="Symbol" pitchFamily="2" charset="2"/>
              </a:rPr>
              <a:t>R</a:t>
            </a:r>
          </a:p>
          <a:p>
            <a:pPr>
              <a:lnSpc>
                <a:spcPct val="90000"/>
              </a:lnSpc>
              <a:tabLst>
                <a:tab pos="2188369" algn="ctr"/>
              </a:tabLst>
            </a:pPr>
            <a:r>
              <a:rPr lang="en-US" altLang="en-US" sz="1275" dirty="0">
                <a:sym typeface="Symbol" pitchFamily="2" charset="2"/>
              </a:rPr>
              <a:t>The </a:t>
            </a:r>
            <a:r>
              <a:rPr lang="en-US" altLang="en-US" sz="1275" b="1" dirty="0">
                <a:solidFill>
                  <a:srgbClr val="002060"/>
                </a:solidFill>
                <a:sym typeface="Symbol" pitchFamily="2" charset="2"/>
              </a:rPr>
              <a:t>functional dependency</a:t>
            </a:r>
          </a:p>
          <a:p>
            <a:pPr>
              <a:lnSpc>
                <a:spcPct val="90000"/>
              </a:lnSpc>
              <a:buNone/>
              <a:tabLst>
                <a:tab pos="2188369" algn="ctr"/>
              </a:tabLst>
            </a:pPr>
            <a:r>
              <a:rPr lang="en-US" altLang="en-US" sz="1275" i="1" dirty="0">
                <a:solidFill>
                  <a:srgbClr val="002060"/>
                </a:solidFill>
                <a:sym typeface="Symbol" pitchFamily="2" charset="2"/>
              </a:rPr>
              <a:t>		 </a:t>
            </a:r>
            <a:r>
              <a:rPr lang="en-US" altLang="en-US" sz="1275" b="1" dirty="0">
                <a:solidFill>
                  <a:srgbClr val="002060"/>
                </a:solidFill>
                <a:sym typeface="Symbol" pitchFamily="2" charset="2"/>
              </a:rPr>
              <a:t> </a:t>
            </a:r>
            <a:r>
              <a:rPr lang="en-US" altLang="en-US" sz="1275" b="1" dirty="0">
                <a:solidFill>
                  <a:srgbClr val="002060"/>
                </a:solidFill>
                <a:sym typeface="Monotype Sorts" pitchFamily="2" charset="2"/>
              </a:rPr>
              <a:t> </a:t>
            </a:r>
            <a:r>
              <a:rPr lang="en-US" altLang="en-US" sz="1275" b="1" i="1" dirty="0">
                <a:solidFill>
                  <a:srgbClr val="002060"/>
                </a:solidFill>
                <a:sym typeface="Symbol" pitchFamily="2" charset="2"/>
              </a:rPr>
              <a:t></a:t>
            </a:r>
            <a:endParaRPr lang="en-US" altLang="en-US" sz="675" b="1" i="1" dirty="0">
              <a:solidFill>
                <a:srgbClr val="002060"/>
              </a:solidFill>
              <a:sym typeface="Symbol" pitchFamily="2" charset="2"/>
            </a:endParaRPr>
          </a:p>
          <a:p>
            <a:pPr>
              <a:lnSpc>
                <a:spcPct val="90000"/>
              </a:lnSpc>
              <a:buNone/>
              <a:tabLst>
                <a:tab pos="2188369" algn="ctr"/>
              </a:tabLst>
            </a:pPr>
            <a:br>
              <a:rPr lang="en-US" altLang="en-US" sz="675" b="1" i="1" dirty="0">
                <a:solidFill>
                  <a:srgbClr val="000099"/>
                </a:solidFill>
                <a:sym typeface="Symbol" pitchFamily="2" charset="2"/>
              </a:rPr>
            </a:br>
            <a:r>
              <a:rPr lang="en-US" altLang="en-US" sz="1275" b="1" dirty="0">
                <a:solidFill>
                  <a:srgbClr val="002060"/>
                </a:solidFill>
                <a:sym typeface="Symbol" pitchFamily="2" charset="2"/>
              </a:rPr>
              <a:t>holds on</a:t>
            </a:r>
            <a:r>
              <a:rPr lang="en-US" altLang="en-US" sz="1275" dirty="0">
                <a:solidFill>
                  <a:srgbClr val="002060"/>
                </a:solidFill>
                <a:sym typeface="Symbol" pitchFamily="2" charset="2"/>
              </a:rPr>
              <a:t> </a:t>
            </a:r>
            <a:r>
              <a:rPr lang="en-US" altLang="en-US" sz="1275" i="1" dirty="0">
                <a:sym typeface="Symbol" pitchFamily="2" charset="2"/>
              </a:rPr>
              <a:t>R</a:t>
            </a:r>
            <a:r>
              <a:rPr lang="en-US" altLang="en-US" sz="1275" dirty="0">
                <a:sym typeface="Symbol" pitchFamily="2" charset="2"/>
              </a:rPr>
              <a:t> if and only if for any legal relations </a:t>
            </a:r>
            <a:r>
              <a:rPr lang="en-US" altLang="en-US" sz="1275" i="1" dirty="0">
                <a:sym typeface="Symbol" pitchFamily="2" charset="2"/>
              </a:rPr>
              <a:t>r</a:t>
            </a:r>
            <a:r>
              <a:rPr lang="en-US" altLang="en-US" sz="1275" dirty="0">
                <a:sym typeface="Symbol" pitchFamily="2" charset="2"/>
              </a:rPr>
              <a:t>(R), whenever any two tuples </a:t>
            </a:r>
            <a:r>
              <a:rPr lang="en-US" altLang="en-US" sz="1275" i="1" dirty="0">
                <a:sym typeface="Symbol" pitchFamily="2" charset="2"/>
              </a:rPr>
              <a:t>t</a:t>
            </a:r>
            <a:r>
              <a:rPr lang="en-US" altLang="en-US" sz="1275" baseline="-25000" dirty="0">
                <a:sym typeface="Symbol" pitchFamily="2" charset="2"/>
              </a:rPr>
              <a:t>1</a:t>
            </a:r>
            <a:r>
              <a:rPr lang="en-US" altLang="en-US" sz="1275" i="1" dirty="0">
                <a:sym typeface="Symbol" pitchFamily="2" charset="2"/>
              </a:rPr>
              <a:t> </a:t>
            </a:r>
            <a:r>
              <a:rPr lang="en-US" altLang="en-US" sz="1275" dirty="0">
                <a:sym typeface="Symbol" pitchFamily="2" charset="2"/>
              </a:rPr>
              <a:t>and </a:t>
            </a:r>
            <a:r>
              <a:rPr lang="en-US" altLang="en-US" sz="1275" i="1" dirty="0">
                <a:sym typeface="Symbol" pitchFamily="2" charset="2"/>
              </a:rPr>
              <a:t>t</a:t>
            </a:r>
            <a:r>
              <a:rPr lang="en-US" altLang="en-US" sz="1275" baseline="-25000" dirty="0">
                <a:sym typeface="Symbol" pitchFamily="2" charset="2"/>
              </a:rPr>
              <a:t>2</a:t>
            </a:r>
            <a:r>
              <a:rPr lang="en-US" altLang="en-US" sz="1275" dirty="0">
                <a:sym typeface="Symbol" pitchFamily="2" charset="2"/>
              </a:rPr>
              <a:t> of </a:t>
            </a:r>
            <a:r>
              <a:rPr lang="en-US" altLang="en-US" sz="1275" i="1" dirty="0">
                <a:sym typeface="Symbol" pitchFamily="2" charset="2"/>
              </a:rPr>
              <a:t>r</a:t>
            </a:r>
            <a:r>
              <a:rPr lang="en-US" altLang="en-US" sz="1275" dirty="0">
                <a:sym typeface="Symbol" pitchFamily="2" charset="2"/>
              </a:rPr>
              <a:t> agree on the attributes , they also agree on the attributes </a:t>
            </a:r>
            <a:r>
              <a:rPr lang="en-US" altLang="en-US" sz="1275" i="1" dirty="0">
                <a:sym typeface="Symbol" pitchFamily="2" charset="2"/>
              </a:rPr>
              <a:t>. </a:t>
            </a:r>
            <a:r>
              <a:rPr lang="en-US" altLang="en-US" sz="1275" dirty="0">
                <a:sym typeface="Symbol" pitchFamily="2" charset="2"/>
              </a:rPr>
              <a:t> That is,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buNone/>
              <a:tabLst>
                <a:tab pos="2188369" algn="ctr"/>
              </a:tabLst>
            </a:pPr>
            <a:r>
              <a:rPr lang="en-US" altLang="en-US" sz="1275" i="1" dirty="0">
                <a:sym typeface="Symbol" pitchFamily="2" charset="2"/>
              </a:rPr>
              <a:t>		 t</a:t>
            </a:r>
            <a:r>
              <a:rPr lang="en-US" altLang="en-US" sz="1275" baseline="-25000" dirty="0">
                <a:sym typeface="Symbol" pitchFamily="2" charset="2"/>
              </a:rPr>
              <a:t>1</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1</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tabLst>
                <a:tab pos="2188369" algn="ctr"/>
              </a:tabLst>
            </a:pPr>
            <a:r>
              <a:rPr lang="en-US" altLang="en-US" sz="1275" dirty="0"/>
              <a:t>Example:  Consider </a:t>
            </a:r>
            <a:r>
              <a:rPr lang="en-US" altLang="en-US" sz="1275" i="1" dirty="0"/>
              <a:t>r</a:t>
            </a:r>
            <a:r>
              <a:rPr lang="en-US" altLang="en-US" sz="1275" dirty="0"/>
              <a:t>(A</a:t>
            </a:r>
            <a:r>
              <a:rPr lang="en-US" altLang="en-US" sz="1275" i="1" dirty="0"/>
              <a:t>,B </a:t>
            </a:r>
            <a:r>
              <a:rPr lang="en-US" altLang="en-US" sz="1275" dirty="0"/>
              <a:t>) with the following instance of </a:t>
            </a:r>
            <a:r>
              <a:rPr lang="en-US" altLang="en-US" sz="1275" i="1" dirty="0"/>
              <a:t>r.</a:t>
            </a:r>
            <a:endParaRPr lang="en-US" altLang="en-US" sz="1275" dirty="0"/>
          </a:p>
          <a:p>
            <a:pPr>
              <a:lnSpc>
                <a:spcPct val="90000"/>
              </a:lnSpc>
              <a:tabLst>
                <a:tab pos="2188369" algn="ctr"/>
              </a:tabLst>
            </a:pPr>
            <a:endParaRPr lang="en-US" altLang="en-US" sz="1275" dirty="0"/>
          </a:p>
          <a:p>
            <a:pPr>
              <a:lnSpc>
                <a:spcPct val="90000"/>
              </a:lnSpc>
              <a:tabLst>
                <a:tab pos="2188369" algn="ctr"/>
              </a:tabLst>
            </a:pPr>
            <a:endParaRPr lang="en-US" altLang="en-US" sz="1275" dirty="0"/>
          </a:p>
          <a:p>
            <a:pPr>
              <a:lnSpc>
                <a:spcPct val="90000"/>
              </a:lnSpc>
              <a:buNone/>
              <a:tabLst>
                <a:tab pos="2188369" algn="ctr"/>
              </a:tabLst>
            </a:pPr>
            <a:endParaRPr lang="en-US" altLang="en-US" sz="1275" dirty="0"/>
          </a:p>
          <a:p>
            <a:pPr>
              <a:lnSpc>
                <a:spcPct val="90000"/>
              </a:lnSpc>
              <a:buNone/>
              <a:tabLst>
                <a:tab pos="2188369" algn="ctr"/>
              </a:tabLst>
            </a:pPr>
            <a:endParaRPr lang="en-US" altLang="en-US" sz="1275" dirty="0"/>
          </a:p>
          <a:p>
            <a:pPr>
              <a:lnSpc>
                <a:spcPct val="90000"/>
              </a:lnSpc>
              <a:tabLst>
                <a:tab pos="2188369" algn="ctr"/>
              </a:tabLst>
            </a:pPr>
            <a:r>
              <a:rPr lang="en-US" altLang="en-US" sz="1275" dirty="0"/>
              <a:t>On this instance, </a:t>
            </a:r>
            <a:r>
              <a:rPr lang="en-US" altLang="en-US" sz="1275" i="1" dirty="0"/>
              <a:t>B</a:t>
            </a:r>
            <a:r>
              <a:rPr lang="en-US" altLang="en-US" sz="1275" dirty="0"/>
              <a:t> </a:t>
            </a:r>
            <a:r>
              <a:rPr lang="en-US" altLang="en-US" sz="1275" dirty="0">
                <a:sym typeface="Symbol" pitchFamily="2" charset="2"/>
              </a:rPr>
              <a:t></a:t>
            </a:r>
            <a:r>
              <a:rPr lang="en-US" altLang="en-US" sz="1275" dirty="0"/>
              <a:t> </a:t>
            </a:r>
            <a:r>
              <a:rPr lang="en-US" altLang="en-US" sz="1275" i="1" dirty="0"/>
              <a:t>A</a:t>
            </a:r>
            <a:r>
              <a:rPr lang="en-US" altLang="en-US" sz="1275" dirty="0"/>
              <a:t> hold;  </a:t>
            </a:r>
            <a:r>
              <a:rPr lang="en-US" altLang="en-US" sz="1275" i="1" dirty="0"/>
              <a:t>A</a:t>
            </a:r>
            <a:r>
              <a:rPr lang="en-US" altLang="en-US" sz="1275" dirty="0"/>
              <a:t> </a:t>
            </a:r>
            <a:r>
              <a:rPr lang="en-US" altLang="en-US" sz="1275" dirty="0">
                <a:sym typeface="Symbol" pitchFamily="2" charset="2"/>
              </a:rPr>
              <a:t></a:t>
            </a:r>
            <a:r>
              <a:rPr lang="en-US" altLang="en-US" sz="1275" dirty="0">
                <a:sym typeface="Monotype Sorts" pitchFamily="2" charset="2"/>
              </a:rPr>
              <a:t> </a:t>
            </a:r>
            <a:r>
              <a:rPr lang="en-US" altLang="en-US" sz="1275" i="1" dirty="0"/>
              <a:t>B</a:t>
            </a:r>
            <a:r>
              <a:rPr lang="en-US" altLang="en-US" sz="1275" dirty="0"/>
              <a:t> does </a:t>
            </a:r>
            <a:r>
              <a:rPr lang="en-US" altLang="en-US" sz="1275" b="1" dirty="0"/>
              <a:t>NOT</a:t>
            </a:r>
            <a:r>
              <a:rPr lang="en-US" altLang="en-US" sz="1275" dirty="0"/>
              <a:t> hold, </a:t>
            </a:r>
          </a:p>
          <a:p>
            <a:pPr>
              <a:lnSpc>
                <a:spcPct val="90000"/>
              </a:lnSpc>
              <a:tabLst>
                <a:tab pos="2188369" algn="ctr"/>
              </a:tabLst>
            </a:pPr>
            <a:endParaRPr lang="en-US" altLang="en-US" i="1" dirty="0">
              <a:sym typeface="Symbol" pitchFamily="2" charset="2"/>
            </a:endParaRPr>
          </a:p>
        </p:txBody>
      </p:sp>
      <p:sp>
        <p:nvSpPr>
          <p:cNvPr id="43011" name="Text Box 4">
            <a:extLst>
              <a:ext uri="{FF2B5EF4-FFF2-40B4-BE49-F238E27FC236}">
                <a16:creationId xmlns:a16="http://schemas.microsoft.com/office/drawing/2014/main" id="{965361AC-593F-8344-BA72-4D98480CD20E}"/>
              </a:ext>
            </a:extLst>
          </p:cNvPr>
          <p:cNvSpPr txBox="1">
            <a:spLocks noChangeArrowheads="1"/>
          </p:cNvSpPr>
          <p:nvPr/>
        </p:nvSpPr>
        <p:spPr bwMode="auto">
          <a:xfrm>
            <a:off x="3985023" y="3318273"/>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342900" indent="-342900" defTabSz="685800" eaLnBrk="0" hangingPunct="0">
              <a:spcBef>
                <a:spcPct val="0"/>
              </a:spcBef>
              <a:buClrTx/>
              <a:buSzTx/>
              <a:buFontTx/>
              <a:buAutoNum type="arabicPlain"/>
            </a:pPr>
            <a:r>
              <a:rPr kumimoji="0" lang="en-US" altLang="en-US" sz="1350">
                <a:solidFill>
                  <a:srgbClr val="000000"/>
                </a:solidFill>
              </a:rPr>
              <a:t>4</a:t>
            </a:r>
          </a:p>
          <a:p>
            <a:pPr marL="342900" indent="-342900" defTabSz="685800" eaLnBrk="0" hangingPunct="0">
              <a:spcBef>
                <a:spcPct val="0"/>
              </a:spcBef>
              <a:buClrTx/>
              <a:buSzTx/>
              <a:buNone/>
            </a:pPr>
            <a:r>
              <a:rPr kumimoji="0" lang="en-US" altLang="en-US" sz="1350">
                <a:solidFill>
                  <a:srgbClr val="000000"/>
                </a:solidFill>
              </a:rPr>
              <a:t>1     5</a:t>
            </a:r>
          </a:p>
          <a:p>
            <a:pPr marL="342900" indent="-342900" defTabSz="685800" eaLnBrk="0" hangingPunct="0">
              <a:spcBef>
                <a:spcPct val="0"/>
              </a:spcBef>
              <a:buClrTx/>
              <a:buSzTx/>
              <a:buNone/>
            </a:pPr>
            <a:r>
              <a:rPr kumimoji="0" lang="en-US" altLang="en-US" sz="1350">
                <a:solidFill>
                  <a:srgbClr val="000000"/>
                </a:solidFill>
              </a:rPr>
              <a:t>3     7</a:t>
            </a:r>
          </a:p>
        </p:txBody>
      </p:sp>
    </p:spTree>
    <p:extLst>
      <p:ext uri="{BB962C8B-B14F-4D97-AF65-F5344CB8AC3E}">
        <p14:creationId xmlns:p14="http://schemas.microsoft.com/office/powerpoint/2010/main" val="2723450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BEA3B149-B49C-C241-BC09-0FA701281F55}"/>
              </a:ext>
            </a:extLst>
          </p:cNvPr>
          <p:cNvSpPr>
            <a:spLocks noGrp="1" noChangeArrowheads="1"/>
          </p:cNvSpPr>
          <p:nvPr>
            <p:ph type="title"/>
          </p:nvPr>
        </p:nvSpPr>
        <p:spPr>
          <a:xfrm>
            <a:off x="1859756" y="200025"/>
            <a:ext cx="5943600" cy="342900"/>
          </a:xfrm>
        </p:spPr>
        <p:txBody>
          <a:bodyPr/>
          <a:lstStyle/>
          <a:p>
            <a:pPr>
              <a:defRPr/>
            </a:pPr>
            <a:r>
              <a:rPr lang="en-US" altLang="en-US" sz="2100" dirty="0">
                <a:effectLst>
                  <a:outerShdw blurRad="38100" dist="38100" dir="2700000" algn="tl">
                    <a:srgbClr val="C0C0C0"/>
                  </a:outerShdw>
                </a:effectLst>
              </a:rPr>
              <a:t>Closure of a Set of Functional Dependencies</a:t>
            </a:r>
          </a:p>
        </p:txBody>
      </p:sp>
      <p:sp>
        <p:nvSpPr>
          <p:cNvPr id="45058" name="Rectangle 3">
            <a:extLst>
              <a:ext uri="{FF2B5EF4-FFF2-40B4-BE49-F238E27FC236}">
                <a16:creationId xmlns:a16="http://schemas.microsoft.com/office/drawing/2014/main" id="{845B6B8B-DDA4-F74B-943C-08F2145398FA}"/>
              </a:ext>
            </a:extLst>
          </p:cNvPr>
          <p:cNvSpPr>
            <a:spLocks noGrp="1" noChangeArrowheads="1"/>
          </p:cNvSpPr>
          <p:nvPr>
            <p:ph type="body" idx="1"/>
          </p:nvPr>
        </p:nvSpPr>
        <p:spPr>
          <a:xfrm>
            <a:off x="1728788" y="913210"/>
            <a:ext cx="5660231" cy="2040731"/>
          </a:xfrm>
        </p:spPr>
        <p:txBody>
          <a:bodyPr/>
          <a:lstStyle/>
          <a:p>
            <a:r>
              <a:rPr lang="en-US" altLang="en-US" sz="1275"/>
              <a:t>Given a set </a:t>
            </a:r>
            <a:r>
              <a:rPr lang="en-US" altLang="en-US" sz="1275" i="1"/>
              <a:t>F</a:t>
            </a:r>
            <a:r>
              <a:rPr lang="en-US" altLang="en-US" sz="1275"/>
              <a:t> set of functional dependencies, there are certain other functional dependencies that are logically implied by </a:t>
            </a:r>
            <a:r>
              <a:rPr lang="en-US" altLang="en-US" sz="1275" i="1"/>
              <a:t>F</a:t>
            </a:r>
            <a:r>
              <a:rPr lang="en-US" altLang="en-US" sz="1275"/>
              <a:t>.</a:t>
            </a:r>
          </a:p>
          <a:p>
            <a:pPr lvl="1"/>
            <a:r>
              <a:rPr lang="en-US" altLang="en-US" sz="1275">
                <a:ea typeface="ＭＳ Ｐゴシック" panose="020B0600070205080204" pitchFamily="34" charset="-128"/>
              </a:rPr>
              <a:t> If  </a:t>
            </a:r>
            <a:r>
              <a:rPr lang="en-US" altLang="en-US" sz="1275" i="1">
                <a:ea typeface="ＭＳ Ｐゴシック" panose="020B0600070205080204" pitchFamily="34" charset="-128"/>
              </a:rPr>
              <a:t>A</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C</a:t>
            </a:r>
            <a:r>
              <a:rPr lang="en-US" altLang="en-US" sz="1275">
                <a:ea typeface="ＭＳ Ｐゴシック" panose="020B0600070205080204" pitchFamily="34" charset="-128"/>
                <a:sym typeface="Monotype Sorts" pitchFamily="2" charset="2"/>
              </a:rPr>
              <a:t>,  then we can infer that </a:t>
            </a:r>
            <a:r>
              <a:rPr lang="en-US" altLang="en-US" sz="1275" i="1">
                <a:ea typeface="ＭＳ Ｐゴシック" panose="020B0600070205080204" pitchFamily="34" charset="-128"/>
                <a:sym typeface="Monotype Sorts" pitchFamily="2" charset="2"/>
              </a:rPr>
              <a:t>A</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C</a:t>
            </a:r>
          </a:p>
          <a:p>
            <a:pPr lvl="1"/>
            <a:r>
              <a:rPr lang="en-US" altLang="en-US" sz="1275">
                <a:ea typeface="ＭＳ Ｐゴシック" panose="020B0600070205080204" pitchFamily="34" charset="-128"/>
                <a:sym typeface="Monotype Sorts" pitchFamily="2" charset="2"/>
              </a:rPr>
              <a:t>etc.</a:t>
            </a:r>
            <a:endParaRPr lang="en-US" altLang="en-US" sz="1275">
              <a:ea typeface="ＭＳ Ｐゴシック" panose="020B0600070205080204" pitchFamily="34" charset="-128"/>
            </a:endParaRPr>
          </a:p>
          <a:p>
            <a:r>
              <a:rPr lang="en-US" altLang="en-US" sz="1275"/>
              <a:t>The set of </a:t>
            </a:r>
            <a:r>
              <a:rPr lang="en-US" altLang="en-US" sz="1275" b="1">
                <a:solidFill>
                  <a:srgbClr val="002060"/>
                </a:solidFill>
              </a:rPr>
              <a:t>all</a:t>
            </a:r>
            <a:r>
              <a:rPr lang="en-US" altLang="en-US" sz="1275"/>
              <a:t> functional dependencies logically implied by </a:t>
            </a:r>
            <a:r>
              <a:rPr lang="en-US" altLang="en-US" sz="1275" i="1"/>
              <a:t>F</a:t>
            </a:r>
            <a:r>
              <a:rPr lang="en-US" altLang="en-US" sz="1275"/>
              <a:t> is the </a:t>
            </a:r>
            <a:r>
              <a:rPr lang="en-US" altLang="en-US" sz="1275" b="1">
                <a:solidFill>
                  <a:srgbClr val="002060"/>
                </a:solidFill>
              </a:rPr>
              <a:t>closure</a:t>
            </a:r>
            <a:r>
              <a:rPr lang="en-US" altLang="en-US" sz="1275"/>
              <a:t> of </a:t>
            </a:r>
            <a:r>
              <a:rPr lang="en-US" altLang="en-US" sz="1275" i="1"/>
              <a:t>F</a:t>
            </a:r>
            <a:r>
              <a:rPr lang="en-US" altLang="en-US" sz="1275"/>
              <a:t>.</a:t>
            </a:r>
          </a:p>
          <a:p>
            <a:r>
              <a:rPr lang="en-US" altLang="en-US" sz="1275"/>
              <a:t>We denote the </a:t>
            </a:r>
            <a:r>
              <a:rPr lang="en-US" altLang="en-US" sz="1275" i="1"/>
              <a:t>closure </a:t>
            </a:r>
            <a:r>
              <a:rPr lang="en-US" altLang="en-US" sz="1275"/>
              <a:t>of </a:t>
            </a:r>
            <a:r>
              <a:rPr lang="en-US" altLang="en-US" sz="1275" i="1"/>
              <a:t>F</a:t>
            </a:r>
            <a:r>
              <a:rPr lang="en-US" altLang="en-US" sz="1275"/>
              <a:t> by </a:t>
            </a:r>
            <a:r>
              <a:rPr lang="en-US" altLang="en-US" sz="1275" b="1" i="1">
                <a:solidFill>
                  <a:srgbClr val="002060"/>
                </a:solidFill>
              </a:rPr>
              <a:t>F</a:t>
            </a:r>
            <a:r>
              <a:rPr lang="en-US" altLang="en-US" sz="1275" b="1" i="1" baseline="44000">
                <a:solidFill>
                  <a:srgbClr val="002060"/>
                </a:solidFill>
              </a:rPr>
              <a:t>+</a:t>
            </a:r>
            <a:r>
              <a:rPr lang="en-US" altLang="en-US" sz="1275" i="1">
                <a:solidFill>
                  <a:srgbClr val="000099"/>
                </a:solidFill>
              </a:rPr>
              <a:t>.</a:t>
            </a:r>
          </a:p>
          <a:p>
            <a:endParaRPr lang="en-US" altLang="en-US">
              <a:sym typeface="Greek Symbols"/>
            </a:endParaRPr>
          </a:p>
        </p:txBody>
      </p:sp>
    </p:spTree>
    <p:extLst>
      <p:ext uri="{BB962C8B-B14F-4D97-AF65-F5344CB8AC3E}">
        <p14:creationId xmlns:p14="http://schemas.microsoft.com/office/powerpoint/2010/main" val="807883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a:extLst>
              <a:ext uri="{FF2B5EF4-FFF2-40B4-BE49-F238E27FC236}">
                <a16:creationId xmlns:a16="http://schemas.microsoft.com/office/drawing/2014/main" id="{E1C24651-4EA3-864E-8DE8-5D3F13CCF5A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Keys and Functional Dependencies</a:t>
            </a:r>
          </a:p>
        </p:txBody>
      </p:sp>
      <p:sp>
        <p:nvSpPr>
          <p:cNvPr id="47106" name="Rectangle 3">
            <a:extLst>
              <a:ext uri="{FF2B5EF4-FFF2-40B4-BE49-F238E27FC236}">
                <a16:creationId xmlns:a16="http://schemas.microsoft.com/office/drawing/2014/main" id="{C081E308-6204-8646-B69A-F84CFA957E53}"/>
              </a:ext>
            </a:extLst>
          </p:cNvPr>
          <p:cNvSpPr>
            <a:spLocks noGrp="1" noChangeArrowheads="1"/>
          </p:cNvSpPr>
          <p:nvPr>
            <p:ph type="body" idx="1"/>
          </p:nvPr>
        </p:nvSpPr>
        <p:spPr>
          <a:xfrm>
            <a:off x="1719263" y="820341"/>
            <a:ext cx="5742385" cy="3486150"/>
          </a:xfrm>
        </p:spPr>
        <p:txBody>
          <a:bodyPr/>
          <a:lstStyle/>
          <a:p>
            <a:pPr>
              <a:tabLst>
                <a:tab pos="938213" algn="l"/>
                <a:tab pos="1629966" algn="l"/>
                <a:tab pos="2533650" algn="l"/>
              </a:tabLst>
            </a:pPr>
            <a:r>
              <a:rPr lang="en-US" altLang="en-US" sz="1275" i="1">
                <a:sym typeface="Symbol" pitchFamily="2" charset="2"/>
              </a:rPr>
              <a:t>K</a:t>
            </a:r>
            <a:r>
              <a:rPr lang="en-US" altLang="en-US" sz="1275">
                <a:sym typeface="Symbol" pitchFamily="2" charset="2"/>
              </a:rPr>
              <a:t> is a superkey for relation schema </a:t>
            </a:r>
            <a:r>
              <a:rPr lang="en-US" altLang="en-US" sz="1275" i="1">
                <a:sym typeface="Symbol" pitchFamily="2" charset="2"/>
              </a:rPr>
              <a:t>R</a:t>
            </a:r>
            <a:r>
              <a:rPr lang="en-US" altLang="en-US" sz="1275">
                <a:sym typeface="Symbol" pitchFamily="2" charset="2"/>
              </a:rPr>
              <a:t> if and only if </a:t>
            </a:r>
            <a:r>
              <a:rPr lang="en-US" altLang="en-US" sz="1275" i="1">
                <a:sym typeface="Symbol" pitchFamily="2" charset="2"/>
              </a:rPr>
              <a:t>K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R</a:t>
            </a:r>
            <a:endParaRPr lang="en-US" altLang="en-US" sz="1275">
              <a:sym typeface="Monotype Sorts" pitchFamily="2" charset="2"/>
            </a:endParaRPr>
          </a:p>
          <a:p>
            <a:pPr>
              <a:tabLst>
                <a:tab pos="938213" algn="l"/>
                <a:tab pos="1629966" algn="l"/>
                <a:tab pos="2533650" algn="l"/>
              </a:tabLst>
            </a:pPr>
            <a:r>
              <a:rPr lang="en-US" altLang="en-US" sz="1275" i="1">
                <a:sym typeface="Monotype Sorts" pitchFamily="2" charset="2"/>
              </a:rPr>
              <a:t>K</a:t>
            </a:r>
            <a:r>
              <a:rPr lang="en-US" altLang="en-US" sz="1275">
                <a:sym typeface="Monotype Sorts" pitchFamily="2" charset="2"/>
              </a:rPr>
              <a:t> is a candidate key for </a:t>
            </a:r>
            <a:r>
              <a:rPr lang="en-US" altLang="en-US" sz="1275" i="1">
                <a:sym typeface="Monotype Sorts" pitchFamily="2" charset="2"/>
              </a:rPr>
              <a:t>R</a:t>
            </a:r>
            <a:r>
              <a:rPr lang="en-US" altLang="en-US" sz="1275">
                <a:sym typeface="Monotype Sorts" pitchFamily="2" charset="2"/>
              </a:rPr>
              <a:t> if and only if </a:t>
            </a:r>
          </a:p>
          <a:p>
            <a:pPr lvl="1">
              <a:tabLst>
                <a:tab pos="938213" algn="l"/>
                <a:tab pos="1629966" algn="l"/>
                <a:tab pos="2533650" algn="l"/>
              </a:tabLst>
            </a:pPr>
            <a:r>
              <a:rPr lang="en-US" altLang="en-US" sz="1275" i="1">
                <a:ea typeface="ＭＳ Ｐゴシック" panose="020B0600070205080204" pitchFamily="34" charset="-128"/>
                <a:sym typeface="Monotype Sorts" pitchFamily="2" charset="2"/>
              </a:rPr>
              <a:t>K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r>
              <a:rPr lang="en-US" altLang="en-US" sz="1275">
                <a:ea typeface="ＭＳ Ｐゴシック" panose="020B0600070205080204" pitchFamily="34" charset="-128"/>
                <a:sym typeface="Monotype Sorts" pitchFamily="2" charset="2"/>
              </a:rPr>
              <a:t>, and</a:t>
            </a:r>
          </a:p>
          <a:p>
            <a:pPr lvl="1">
              <a:tabLst>
                <a:tab pos="938213" algn="l"/>
                <a:tab pos="1629966" algn="l"/>
                <a:tab pos="2533650" algn="l"/>
              </a:tabLst>
            </a:pPr>
            <a:r>
              <a:rPr lang="en-US" altLang="en-US" sz="1275">
                <a:ea typeface="ＭＳ Ｐゴシック" panose="020B0600070205080204" pitchFamily="34" charset="-128"/>
                <a:sym typeface="Monotype Sorts" pitchFamily="2" charset="2"/>
              </a:rPr>
              <a:t>for no </a:t>
            </a: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K,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p>
          <a:p>
            <a:pPr>
              <a:tabLst>
                <a:tab pos="938213" algn="l"/>
                <a:tab pos="1629966" algn="l"/>
                <a:tab pos="2533650" algn="l"/>
              </a:tabLst>
            </a:pPr>
            <a:r>
              <a:rPr lang="en-US" altLang="en-US" sz="1275"/>
              <a:t>Functional dependencies allow us to express constraints that cannot be expressed using superkeys.  Consider the schema:</a:t>
            </a:r>
          </a:p>
          <a:p>
            <a:pPr>
              <a:buNone/>
              <a:tabLst>
                <a:tab pos="938213" algn="l"/>
                <a:tab pos="1629966" algn="l"/>
                <a:tab pos="2533650" algn="l"/>
              </a:tabLst>
            </a:pPr>
            <a:r>
              <a:rPr lang="en-US" altLang="en-US" sz="1275"/>
              <a:t>	      </a:t>
            </a:r>
            <a:r>
              <a:rPr lang="en-US" altLang="en-US" sz="1275" i="1"/>
              <a:t>in_dep </a:t>
            </a:r>
            <a:r>
              <a:rPr lang="en-US" altLang="en-US" sz="1275"/>
              <a:t>(</a:t>
            </a:r>
            <a:r>
              <a:rPr lang="en-US" altLang="en-US" sz="1275" i="1" u="sng"/>
              <a:t>ID, </a:t>
            </a:r>
            <a:r>
              <a:rPr lang="en-US" altLang="en-US" sz="1275" i="1"/>
              <a:t>name, salary</a:t>
            </a:r>
            <a:r>
              <a:rPr lang="en-US" altLang="en-US" sz="1275" i="1" u="sng"/>
              <a:t>, dept_name, </a:t>
            </a:r>
            <a:r>
              <a:rPr lang="en-US" altLang="en-US" sz="1275" i="1"/>
              <a:t>building, budget </a:t>
            </a:r>
            <a:r>
              <a:rPr lang="en-US" altLang="en-US" sz="1275"/>
              <a:t>)</a:t>
            </a:r>
            <a:r>
              <a:rPr lang="en-US" altLang="en-US" sz="1275" i="1"/>
              <a:t>.</a:t>
            </a:r>
          </a:p>
          <a:p>
            <a:pPr>
              <a:buNone/>
              <a:tabLst>
                <a:tab pos="938213" algn="l"/>
                <a:tab pos="1629966" algn="l"/>
                <a:tab pos="2533650" algn="l"/>
              </a:tabLst>
            </a:pPr>
            <a:r>
              <a:rPr lang="en-US" altLang="en-US" sz="1275" i="1"/>
              <a:t>	</a:t>
            </a:r>
            <a:r>
              <a:rPr lang="en-US" altLang="en-US" sz="1275"/>
              <a:t>We expect these functional dependencies to hold:</a:t>
            </a:r>
          </a:p>
          <a:p>
            <a:pPr>
              <a:buNone/>
              <a:tabLst>
                <a:tab pos="938213" algn="l"/>
                <a:tab pos="1629966" algn="l"/>
                <a:tab pos="2533650" algn="l"/>
              </a:tabLst>
            </a:pPr>
            <a:r>
              <a:rPr lang="en-US" altLang="en-US" sz="1275"/>
              <a:t>	                          </a:t>
            </a:r>
            <a:r>
              <a:rPr lang="en-US" altLang="en-US" sz="1275" i="1"/>
              <a:t>dept_name</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building</a:t>
            </a:r>
          </a:p>
          <a:p>
            <a:pPr>
              <a:buNone/>
              <a:tabLst>
                <a:tab pos="938213" algn="l"/>
                <a:tab pos="1629966" algn="l"/>
                <a:tab pos="2533650" algn="l"/>
              </a:tabLst>
            </a:pPr>
            <a:r>
              <a:rPr lang="en-US" altLang="en-US" sz="1275" i="1">
                <a:sym typeface="Monotype Sorts" pitchFamily="2" charset="2"/>
              </a:rPr>
              <a:t>                               ID </a:t>
            </a:r>
            <a:r>
              <a:rPr lang="en-US" altLang="en-US" sz="1275">
                <a:sym typeface="Wingdings" pitchFamily="2" charset="2"/>
              </a:rPr>
              <a:t></a:t>
            </a:r>
            <a:r>
              <a:rPr lang="en-US" altLang="en-US" sz="1275" i="1">
                <a:sym typeface="Wingdings" pitchFamily="2" charset="2"/>
              </a:rPr>
              <a:t> building</a:t>
            </a:r>
            <a:endParaRPr lang="en-US" altLang="en-US" sz="1275" i="1">
              <a:sym typeface="Monotype Sorts" pitchFamily="2" charset="2"/>
            </a:endParaRPr>
          </a:p>
          <a:p>
            <a:pPr>
              <a:buNone/>
              <a:tabLst>
                <a:tab pos="938213" algn="l"/>
                <a:tab pos="1629966" algn="l"/>
                <a:tab pos="2533650" algn="l"/>
              </a:tabLst>
            </a:pPr>
            <a:r>
              <a:rPr lang="en-US" altLang="en-US" sz="1275" i="1">
                <a:sym typeface="Monotype Sorts" pitchFamily="2" charset="2"/>
              </a:rPr>
              <a:t>	</a:t>
            </a:r>
            <a:r>
              <a:rPr lang="en-US" altLang="en-US" sz="1275">
                <a:sym typeface="Monotype Sorts" pitchFamily="2" charset="2"/>
              </a:rPr>
              <a:t>but would not expect the following to hold: </a:t>
            </a:r>
          </a:p>
          <a:p>
            <a:pPr>
              <a:buNone/>
              <a:tabLst>
                <a:tab pos="938213" algn="l"/>
                <a:tab pos="1629966" algn="l"/>
                <a:tab pos="2533650" algn="l"/>
              </a:tabLst>
            </a:pPr>
            <a:r>
              <a:rPr lang="en-US" altLang="en-US" sz="1275">
                <a:sym typeface="Monotype Sorts" pitchFamily="2" charset="2"/>
              </a:rPr>
              <a:t>			</a:t>
            </a:r>
            <a:r>
              <a:rPr lang="en-US" altLang="en-US" sz="1275" i="1">
                <a:sym typeface="Monotype Sorts" pitchFamily="2" charset="2"/>
              </a:rPr>
              <a:t>dept_name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salary</a:t>
            </a:r>
          </a:p>
          <a:p>
            <a:pPr>
              <a:buNone/>
              <a:tabLst>
                <a:tab pos="938213" algn="l"/>
                <a:tab pos="1629966" algn="l"/>
                <a:tab pos="2533650" algn="l"/>
              </a:tabLst>
            </a:pPr>
            <a:endParaRPr lang="en-US" altLang="en-US" i="1">
              <a:sym typeface="Monotype Sorts" pitchFamily="2" charset="2"/>
            </a:endParaRPr>
          </a:p>
        </p:txBody>
      </p:sp>
      <p:pic>
        <p:nvPicPr>
          <p:cNvPr id="47107" name="Picture 1">
            <a:extLst>
              <a:ext uri="{FF2B5EF4-FFF2-40B4-BE49-F238E27FC236}">
                <a16:creationId xmlns:a16="http://schemas.microsoft.com/office/drawing/2014/main" id="{1B673B74-40F8-524F-BD26-E3985BEE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7772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6CD128E-BB39-8649-B03A-830A9F4B12FB}"/>
              </a:ext>
            </a:extLst>
          </p:cNvPr>
          <p:cNvSpPr txBox="1"/>
          <p:nvPr/>
        </p:nvSpPr>
        <p:spPr>
          <a:xfrm>
            <a:off x="1872854" y="3930253"/>
            <a:ext cx="4069063" cy="923330"/>
          </a:xfrm>
          <a:prstGeom prst="rect">
            <a:avLst/>
          </a:prstGeom>
          <a:noFill/>
        </p:spPr>
        <p:txBody>
          <a:bodyPr wrap="none">
            <a:spAutoFit/>
          </a:bodyPr>
          <a:lstStyle/>
          <a:p>
            <a:pPr defTabSz="685800" eaLnBrk="0" hangingPunct="0">
              <a:defRPr/>
            </a:pPr>
            <a:r>
              <a:rPr lang="en-US" sz="1350" dirty="0">
                <a:solidFill>
                  <a:srgbClr val="FF0000"/>
                </a:solidFill>
                <a:latin typeface="Helvetica" pitchFamily="2" charset="0"/>
                <a:ea typeface="ＭＳ Ｐゴシック" panose="020B0600070205080204" pitchFamily="34" charset="-128"/>
              </a:rPr>
              <a:t>DFF Note:</a:t>
            </a:r>
          </a:p>
          <a:p>
            <a:pPr marL="214313" indent="-214313" defTabSz="685800" eaLnBrk="0" hangingPunct="0">
              <a:buFont typeface="Arial" panose="020B0604020202020204" pitchFamily="34" charset="0"/>
              <a:buChar char="•"/>
              <a:defRPr/>
            </a:pPr>
            <a:r>
              <a:rPr lang="en-US" sz="1350" dirty="0">
                <a:solidFill>
                  <a:srgbClr val="FF0000"/>
                </a:solidFill>
                <a:latin typeface="Helvetica" pitchFamily="2" charset="0"/>
                <a:ea typeface="ＭＳ Ｐゴシック" panose="020B0600070205080204" pitchFamily="34" charset="-128"/>
              </a:rPr>
              <a:t>In the current data: ID </a:t>
            </a:r>
            <a:r>
              <a:rPr lang="en-US" sz="1350" dirty="0">
                <a:solidFill>
                  <a:srgbClr val="FF0000"/>
                </a:solidFill>
                <a:latin typeface="Helvetica" pitchFamily="2" charset="0"/>
                <a:ea typeface="ＭＳ Ｐゴシック" panose="020B0600070205080204" pitchFamily="34" charset="-128"/>
                <a:sym typeface="Wingdings" pitchFamily="2" charset="2"/>
              </a:rPr>
              <a:t> </a:t>
            </a:r>
            <a:r>
              <a:rPr lang="en-US" sz="1350" dirty="0" err="1">
                <a:solidFill>
                  <a:srgbClr val="FF0000"/>
                </a:solidFill>
                <a:latin typeface="Helvetica" pitchFamily="2" charset="0"/>
                <a:ea typeface="ＭＳ Ｐゴシック" panose="020B0600070205080204" pitchFamily="34" charset="-128"/>
                <a:sym typeface="Wingdings" pitchFamily="2" charset="2"/>
              </a:rPr>
              <a:t>dept_name</a:t>
            </a:r>
            <a:r>
              <a:rPr lang="en-US" sz="1350" dirty="0">
                <a:solidFill>
                  <a:srgbClr val="FF0000"/>
                </a:solidFill>
                <a:latin typeface="Helvetica" pitchFamily="2" charset="0"/>
                <a:ea typeface="ＭＳ Ｐゴシック" panose="020B0600070205080204" pitchFamily="34" charset="-128"/>
                <a:sym typeface="Wingdings" pitchFamily="2" charset="2"/>
              </a:rPr>
              <a:t>  building</a:t>
            </a:r>
          </a:p>
          <a:p>
            <a:pPr marL="214313" indent="-214313" defTabSz="685800" eaLnBrk="0" hangingPunct="0">
              <a:buFont typeface="Arial" panose="020B0604020202020204" pitchFamily="34" charset="0"/>
              <a:buChar char="•"/>
              <a:defRPr/>
            </a:pPr>
            <a:r>
              <a:rPr lang="en-US" sz="1350" dirty="0">
                <a:solidFill>
                  <a:srgbClr val="FF0000"/>
                </a:solidFill>
                <a:latin typeface="Helvetica" pitchFamily="2" charset="0"/>
                <a:ea typeface="ＭＳ Ｐゴシック" panose="020B0600070205080204" pitchFamily="34" charset="-128"/>
                <a:sym typeface="Wingdings" pitchFamily="2" charset="2"/>
              </a:rPr>
              <a:t>But</a:t>
            </a:r>
          </a:p>
          <a:p>
            <a:pPr marL="214313" indent="-214313" defTabSz="685800" eaLnBrk="0" hangingPunct="0">
              <a:buFont typeface="Arial" panose="020B0604020202020204" pitchFamily="34" charset="0"/>
              <a:buChar char="•"/>
              <a:defRPr/>
            </a:pPr>
            <a:r>
              <a:rPr lang="en-US" sz="1350" dirty="0">
                <a:solidFill>
                  <a:srgbClr val="FF0000"/>
                </a:solidFill>
                <a:latin typeface="Helvetica" pitchFamily="2" charset="0"/>
                <a:ea typeface="ＭＳ Ｐゴシック" panose="020B0600070205080204" pitchFamily="34" charset="-128"/>
                <a:sym typeface="Wingdings" pitchFamily="2" charset="2"/>
              </a:rPr>
              <a:t>In the schema, </a:t>
            </a:r>
            <a:r>
              <a:rPr lang="en-US" sz="1350" dirty="0" err="1">
                <a:solidFill>
                  <a:srgbClr val="FF0000"/>
                </a:solidFill>
                <a:latin typeface="Helvetica" pitchFamily="2" charset="0"/>
                <a:ea typeface="ＭＳ Ｐゴシック" panose="020B0600070205080204" pitchFamily="34" charset="-128"/>
                <a:sym typeface="Wingdings" pitchFamily="2" charset="2"/>
              </a:rPr>
              <a:t>dept_name</a:t>
            </a:r>
            <a:r>
              <a:rPr lang="en-US" sz="1350" dirty="0">
                <a:solidFill>
                  <a:srgbClr val="FF0000"/>
                </a:solidFill>
                <a:latin typeface="Helvetica" pitchFamily="2" charset="0"/>
                <a:ea typeface="ＭＳ Ｐゴシック" panose="020B0600070205080204" pitchFamily="34" charset="-128"/>
                <a:sym typeface="Wingdings" pitchFamily="2" charset="2"/>
              </a:rPr>
              <a:t> may be NULL..</a:t>
            </a:r>
          </a:p>
        </p:txBody>
      </p:sp>
    </p:spTree>
    <p:extLst>
      <p:ext uri="{BB962C8B-B14F-4D97-AF65-F5344CB8AC3E}">
        <p14:creationId xmlns:p14="http://schemas.microsoft.com/office/powerpoint/2010/main" val="1498663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a:extLst>
              <a:ext uri="{FF2B5EF4-FFF2-40B4-BE49-F238E27FC236}">
                <a16:creationId xmlns:a16="http://schemas.microsoft.com/office/drawing/2014/main" id="{8E68B845-00E1-7B45-BC97-7C3760CB870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Use of Functional Dependencies</a:t>
            </a:r>
          </a:p>
        </p:txBody>
      </p:sp>
      <p:sp>
        <p:nvSpPr>
          <p:cNvPr id="49154" name="Rectangle 3">
            <a:extLst>
              <a:ext uri="{FF2B5EF4-FFF2-40B4-BE49-F238E27FC236}">
                <a16:creationId xmlns:a16="http://schemas.microsoft.com/office/drawing/2014/main" id="{B677AC53-B4AD-6341-A99B-28359BF67FD2}"/>
              </a:ext>
            </a:extLst>
          </p:cNvPr>
          <p:cNvSpPr>
            <a:spLocks noGrp="1" noChangeArrowheads="1"/>
          </p:cNvSpPr>
          <p:nvPr>
            <p:ph type="body" idx="1"/>
          </p:nvPr>
        </p:nvSpPr>
        <p:spPr>
          <a:xfrm>
            <a:off x="1719263" y="838200"/>
            <a:ext cx="5675710" cy="3157538"/>
          </a:xfrm>
        </p:spPr>
        <p:txBody>
          <a:bodyPr/>
          <a:lstStyle/>
          <a:p>
            <a:r>
              <a:rPr lang="en-US" altLang="en-US" sz="1275"/>
              <a:t>We use functional dependencies to:</a:t>
            </a:r>
          </a:p>
          <a:p>
            <a:pPr lvl="1"/>
            <a:r>
              <a:rPr lang="en-US" altLang="en-US" sz="1275">
                <a:ea typeface="ＭＳ Ｐゴシック" panose="020B0600070205080204" pitchFamily="34" charset="-128"/>
              </a:rPr>
              <a:t>To test relations to see if they are legal under a given set of functional dependencies. </a:t>
            </a:r>
          </a:p>
          <a:p>
            <a:pPr lvl="2"/>
            <a:r>
              <a:rPr lang="en-US" altLang="en-US" sz="1275">
                <a:ea typeface="ＭＳ Ｐゴシック" panose="020B0600070205080204" pitchFamily="34" charset="-128"/>
              </a:rPr>
              <a:t> If a relation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is legal under a set </a:t>
            </a:r>
            <a:r>
              <a:rPr lang="en-US" altLang="en-US" sz="1275" i="1">
                <a:ea typeface="ＭＳ Ｐゴシック" panose="020B0600070205080204" pitchFamily="34" charset="-128"/>
              </a:rPr>
              <a:t>F</a:t>
            </a:r>
            <a:r>
              <a:rPr lang="en-US" altLang="en-US" sz="1275">
                <a:ea typeface="ＭＳ Ｐゴシック" panose="020B0600070205080204" pitchFamily="34" charset="-128"/>
              </a:rPr>
              <a:t> of functional dependencies, we say that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satisfies</a:t>
            </a:r>
            <a:r>
              <a:rPr lang="en-US" altLang="en-US" sz="1275" b="1">
                <a:solidFill>
                  <a:srgbClr val="000099"/>
                </a:solidFill>
                <a:ea typeface="ＭＳ Ｐゴシック" panose="020B0600070205080204" pitchFamily="34" charset="-128"/>
              </a:rPr>
              <a:t> </a:t>
            </a:r>
            <a:r>
              <a:rPr lang="en-US" altLang="en-US" sz="1275" i="1">
                <a:ea typeface="ＭＳ Ｐゴシック" panose="020B0600070205080204" pitchFamily="34" charset="-128"/>
              </a:rPr>
              <a:t>F.</a:t>
            </a:r>
            <a:endParaRPr lang="en-US" altLang="en-US" sz="1275">
              <a:ea typeface="ＭＳ Ｐゴシック" panose="020B0600070205080204" pitchFamily="34" charset="-128"/>
            </a:endParaRPr>
          </a:p>
          <a:p>
            <a:pPr lvl="1"/>
            <a:r>
              <a:rPr lang="en-US" altLang="en-US" sz="1275">
                <a:ea typeface="ＭＳ Ｐゴシック" panose="020B0600070205080204" pitchFamily="34" charset="-128"/>
              </a:rPr>
              <a:t>To specify constraints on the set of legal relations</a:t>
            </a:r>
          </a:p>
          <a:p>
            <a:pPr lvl="2"/>
            <a:r>
              <a:rPr lang="en-US" altLang="en-US" sz="1275">
                <a:ea typeface="ＭＳ Ｐゴシック" panose="020B0600070205080204" pitchFamily="34" charset="-128"/>
              </a:rPr>
              <a:t>We say that </a:t>
            </a:r>
            <a:r>
              <a:rPr lang="en-US" altLang="en-US" sz="1275" i="1">
                <a:ea typeface="ＭＳ Ｐゴシック" panose="020B0600070205080204" pitchFamily="34" charset="-128"/>
              </a:rPr>
              <a:t>F</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holds on</a:t>
            </a:r>
            <a:r>
              <a:rPr lang="en-US" altLang="en-US" sz="1275">
                <a:solidFill>
                  <a:srgbClr val="002060"/>
                </a:solidFill>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if all legal relations 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satisfy the set of functional dependencies </a:t>
            </a:r>
            <a:r>
              <a:rPr lang="en-US" altLang="en-US" sz="1275" i="1">
                <a:ea typeface="ＭＳ Ｐゴシック" panose="020B0600070205080204" pitchFamily="34" charset="-128"/>
              </a:rPr>
              <a:t>F.</a:t>
            </a:r>
          </a:p>
          <a:p>
            <a:r>
              <a:rPr lang="en-US" altLang="en-US" sz="1275"/>
              <a:t>Note:  A specific instance of a relation schema may satisfy a functional dependency even if the functional dependency does not hold on all legal instances.  </a:t>
            </a:r>
          </a:p>
          <a:p>
            <a:pPr lvl="1"/>
            <a:r>
              <a:rPr lang="en-US" altLang="en-US" sz="1275">
                <a:ea typeface="ＭＳ Ｐゴシック" panose="020B0600070205080204" pitchFamily="34" charset="-128"/>
              </a:rPr>
              <a:t>For example, a specific instance of </a:t>
            </a:r>
            <a:r>
              <a:rPr lang="en-US" altLang="en-US" sz="1275" i="1">
                <a:ea typeface="ＭＳ Ｐゴシック" panose="020B0600070205080204" pitchFamily="34" charset="-128"/>
              </a:rPr>
              <a:t>instructor</a:t>
            </a:r>
            <a:r>
              <a:rPr lang="en-US" altLang="en-US" sz="1275">
                <a:ea typeface="ＭＳ Ｐゴシック" panose="020B0600070205080204" pitchFamily="34" charset="-128"/>
              </a:rPr>
              <a:t> may, by chance, satisfy </a:t>
            </a:r>
            <a:br>
              <a:rPr lang="en-US" altLang="en-US" sz="1275">
                <a:ea typeface="ＭＳ Ｐゴシック" panose="020B0600070205080204" pitchFamily="34" charset="-128"/>
              </a:rPr>
            </a:br>
            <a:r>
              <a:rPr lang="en-US" altLang="en-US" sz="1275">
                <a:ea typeface="ＭＳ Ｐゴシック" panose="020B0600070205080204" pitchFamily="34" charset="-128"/>
              </a:rPr>
              <a:t>               </a:t>
            </a:r>
            <a:r>
              <a:rPr lang="en-US" altLang="en-US" sz="1275" i="1">
                <a:ea typeface="ＭＳ Ｐゴシック" panose="020B0600070205080204" pitchFamily="34" charset="-128"/>
              </a:rPr>
              <a:t>name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ID.</a:t>
            </a:r>
          </a:p>
        </p:txBody>
      </p:sp>
    </p:spTree>
    <p:extLst>
      <p:ext uri="{BB962C8B-B14F-4D97-AF65-F5344CB8AC3E}">
        <p14:creationId xmlns:p14="http://schemas.microsoft.com/office/powerpoint/2010/main" val="2145975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A024ACF0-E9CB-5042-9083-1243A4129B1B}"/>
              </a:ext>
            </a:extLst>
          </p:cNvPr>
          <p:cNvSpPr>
            <a:spLocks noGrp="1" noChangeArrowheads="1"/>
          </p:cNvSpPr>
          <p:nvPr>
            <p:ph type="body" idx="1"/>
          </p:nvPr>
        </p:nvSpPr>
        <p:spPr>
          <a:xfrm>
            <a:off x="3306367" y="1714500"/>
            <a:ext cx="2926556" cy="1109663"/>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Normal Forms</a:t>
            </a:r>
          </a:p>
        </p:txBody>
      </p:sp>
    </p:spTree>
    <p:extLst>
      <p:ext uri="{BB962C8B-B14F-4D97-AF65-F5344CB8AC3E}">
        <p14:creationId xmlns:p14="http://schemas.microsoft.com/office/powerpoint/2010/main" val="973591613"/>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452C4B8A-FBBD-FF4A-9A66-45D6FEE6F7F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Boyce-Codd Normal Form</a:t>
            </a:r>
          </a:p>
        </p:txBody>
      </p:sp>
      <p:sp>
        <p:nvSpPr>
          <p:cNvPr id="683011" name="Rectangle 3">
            <a:extLst>
              <a:ext uri="{FF2B5EF4-FFF2-40B4-BE49-F238E27FC236}">
                <a16:creationId xmlns:a16="http://schemas.microsoft.com/office/drawing/2014/main" id="{C787BC08-02C5-A84C-885E-5158C72E988B}"/>
              </a:ext>
            </a:extLst>
          </p:cNvPr>
          <p:cNvSpPr>
            <a:spLocks noGrp="1" noChangeArrowheads="1"/>
          </p:cNvSpPr>
          <p:nvPr>
            <p:ph type="body" idx="1"/>
          </p:nvPr>
        </p:nvSpPr>
        <p:spPr>
          <a:xfrm>
            <a:off x="1719263" y="872729"/>
            <a:ext cx="5655469" cy="1999059"/>
          </a:xfrm>
        </p:spPr>
        <p:txBody>
          <a:bodyPr/>
          <a:lstStyle/>
          <a:p>
            <a:pPr>
              <a:lnSpc>
                <a:spcPct val="90000"/>
              </a:lnSpc>
            </a:pPr>
            <a:r>
              <a:rPr lang="en-US" altLang="en-US" sz="1275" dirty="0"/>
              <a:t>A relation schema </a:t>
            </a:r>
            <a:r>
              <a:rPr lang="en-US" altLang="en-US" sz="1275" i="1" dirty="0"/>
              <a:t>R</a:t>
            </a:r>
            <a:r>
              <a:rPr lang="en-US" altLang="en-US" sz="1275" dirty="0"/>
              <a:t> is in BCNF with respect to a set </a:t>
            </a:r>
            <a:r>
              <a:rPr lang="en-US" altLang="en-US" sz="1275" i="1" dirty="0"/>
              <a:t>F</a:t>
            </a:r>
            <a:r>
              <a:rPr lang="en-US" altLang="en-US" sz="1275" dirty="0"/>
              <a:t> of functional  dependencies if for all functional dependencies in </a:t>
            </a:r>
            <a:r>
              <a:rPr lang="en-US" altLang="en-US" sz="1275" i="1" dirty="0"/>
              <a:t>F</a:t>
            </a:r>
            <a:r>
              <a:rPr lang="en-US" altLang="en-US" sz="1275" baseline="30000" dirty="0"/>
              <a:t>+</a:t>
            </a:r>
            <a:r>
              <a:rPr lang="en-US" altLang="en-US" sz="1275" dirty="0"/>
              <a:t> of the form </a:t>
            </a:r>
          </a:p>
          <a:p>
            <a:pPr>
              <a:buFont typeface="Monotype Sorts" pitchFamily="2" charset="2"/>
              <a:buNone/>
            </a:pPr>
            <a:r>
              <a:rPr lang="en-US" altLang="en-US" sz="1275" dirty="0">
                <a:sym typeface="Symbol" pitchFamily="2" charset="2"/>
              </a:rPr>
              <a:t>                 </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endParaRPr lang="en-US" altLang="en-US" sz="1275" i="1" dirty="0">
              <a:sym typeface="Greek Symbols"/>
            </a:endParaRPr>
          </a:p>
          <a:p>
            <a:pPr>
              <a:buFont typeface="Monotype Sorts" pitchFamily="2" charset="2"/>
              <a:buNone/>
            </a:pPr>
            <a:r>
              <a:rPr lang="en-US" altLang="en-US" sz="1275" i="1" dirty="0">
                <a:sym typeface="Greek Symbols"/>
              </a:rPr>
              <a:t>      </a:t>
            </a:r>
            <a:r>
              <a:rPr lang="en-US" altLang="en-US" sz="1275" dirty="0">
                <a:sym typeface="Greek Symbols"/>
              </a:rPr>
              <a:t>where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 and </a:t>
            </a:r>
            <a:r>
              <a:rPr lang="en-US" altLang="en-US" sz="1275" i="1"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at least one of the following holds:</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p>
          <a:p>
            <a:endParaRPr lang="en-US" altLang="en-US" sz="1500" i="1" dirty="0">
              <a:sym typeface="Greek Symbols"/>
            </a:endParaRPr>
          </a:p>
          <a:p>
            <a:endParaRPr lang="en-US" altLang="en-US" sz="1500" dirty="0">
              <a:sym typeface="Symbol" pitchFamily="2" charset="2"/>
            </a:endParaRPr>
          </a:p>
        </p:txBody>
      </p:sp>
      <p:sp>
        <p:nvSpPr>
          <p:cNvPr id="4" name="TextBox 3">
            <a:extLst>
              <a:ext uri="{FF2B5EF4-FFF2-40B4-BE49-F238E27FC236}">
                <a16:creationId xmlns:a16="http://schemas.microsoft.com/office/drawing/2014/main" id="{2599DA12-F925-9D41-A68A-D359D45BB4BC}"/>
              </a:ext>
            </a:extLst>
          </p:cNvPr>
          <p:cNvSpPr txBox="1"/>
          <p:nvPr/>
        </p:nvSpPr>
        <p:spPr>
          <a:xfrm>
            <a:off x="1728787" y="3904060"/>
            <a:ext cx="5472113" cy="830997"/>
          </a:xfrm>
          <a:prstGeom prst="rect">
            <a:avLst/>
          </a:prstGeom>
          <a:noFill/>
        </p:spPr>
        <p:txBody>
          <a:bodyPr>
            <a:spAutoFit/>
          </a:bodyPr>
          <a:lstStyle/>
          <a:p>
            <a:pPr defTabSz="685800" eaLnBrk="0" hangingPunct="0">
              <a:defRPr/>
            </a:pPr>
            <a:r>
              <a:rPr lang="en-US" sz="1200" dirty="0">
                <a:solidFill>
                  <a:srgbClr val="FF0000"/>
                </a:solidFill>
                <a:latin typeface="Helvetica" pitchFamily="2" charset="0"/>
                <a:ea typeface="ＭＳ Ｐゴシック" panose="020B0600070205080204" pitchFamily="34" charset="-128"/>
              </a:rPr>
              <a:t>DFF Note:</a:t>
            </a:r>
          </a:p>
          <a:p>
            <a:pPr marL="214313" indent="-214313" defTabSz="685800" eaLnBrk="0" hangingPunct="0">
              <a:buFont typeface="Arial" panose="020B0604020202020204" pitchFamily="34" charset="0"/>
              <a:buChar char="•"/>
              <a:defRPr/>
            </a:pPr>
            <a:r>
              <a:rPr lang="en-US" sz="1200" dirty="0">
                <a:solidFill>
                  <a:srgbClr val="FF0000"/>
                </a:solidFill>
                <a:latin typeface="Helvetica" pitchFamily="2" charset="0"/>
                <a:ea typeface="ＭＳ Ｐゴシック" panose="020B0600070205080204" pitchFamily="34" charset="-128"/>
              </a:rPr>
              <a:t>The theoretical treatment is no conveying the practical intent.</a:t>
            </a:r>
          </a:p>
          <a:p>
            <a:pPr marL="214313" indent="-214313" defTabSz="685800" eaLnBrk="0" hangingPunct="0">
              <a:buFont typeface="Arial" panose="020B0604020202020204" pitchFamily="34" charset="0"/>
              <a:buChar char="•"/>
              <a:defRPr/>
            </a:pPr>
            <a:r>
              <a:rPr lang="en-US" sz="1200" dirty="0">
                <a:solidFill>
                  <a:srgbClr val="FF0000"/>
                </a:solidFill>
                <a:latin typeface="Helvetica" pitchFamily="2" charset="0"/>
                <a:ea typeface="ＭＳ Ｐゴシック" panose="020B0600070205080204" pitchFamily="34" charset="-128"/>
              </a:rPr>
              <a:t>If α is α </a:t>
            </a:r>
            <a:r>
              <a:rPr lang="en-US" sz="1200" dirty="0" err="1">
                <a:solidFill>
                  <a:srgbClr val="FF0000"/>
                </a:solidFill>
                <a:latin typeface="Helvetica" pitchFamily="2" charset="0"/>
                <a:ea typeface="ＭＳ Ｐゴシック" panose="020B0600070205080204" pitchFamily="34" charset="-128"/>
              </a:rPr>
              <a:t>superkey</a:t>
            </a:r>
            <a:r>
              <a:rPr lang="en-US" sz="1200" dirty="0">
                <a:solidFill>
                  <a:srgbClr val="FF0000"/>
                </a:solidFill>
                <a:latin typeface="Helvetica" pitchFamily="2" charset="0"/>
                <a:ea typeface="ＭＳ Ｐゴシック" panose="020B0600070205080204" pitchFamily="34" charset="-128"/>
              </a:rPr>
              <a:t>, I can set a primary key/unique constraint on α.</a:t>
            </a:r>
          </a:p>
          <a:p>
            <a:pPr marL="214313" indent="-214313" defTabSz="685800" eaLnBrk="0" hangingPunct="0">
              <a:buFont typeface="Arial" panose="020B0604020202020204" pitchFamily="34" charset="0"/>
              <a:buChar char="•"/>
              <a:defRPr/>
            </a:pPr>
            <a:r>
              <a:rPr lang="en-US" sz="1200" dirty="0">
                <a:solidFill>
                  <a:srgbClr val="FF0000"/>
                </a:solidFill>
                <a:latin typeface="Helvetica" pitchFamily="2" charset="0"/>
                <a:ea typeface="ＭＳ Ｐゴシック" panose="020B0600070205080204" pitchFamily="34" charset="-128"/>
              </a:rPr>
              <a:t>Consider tables with address info in the rows.</a:t>
            </a:r>
          </a:p>
        </p:txBody>
      </p:sp>
    </p:spTree>
    <p:extLst>
      <p:ext uri="{BB962C8B-B14F-4D97-AF65-F5344CB8AC3E}">
        <p14:creationId xmlns:p14="http://schemas.microsoft.com/office/powerpoint/2010/main" val="313895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703046ED-9B03-3042-9D7A-58EE7296FE51}"/>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Decomposing a Schema into BCNF</a:t>
            </a:r>
          </a:p>
        </p:txBody>
      </p:sp>
      <p:sp>
        <p:nvSpPr>
          <p:cNvPr id="683011" name="Rectangle 3">
            <a:extLst>
              <a:ext uri="{FF2B5EF4-FFF2-40B4-BE49-F238E27FC236}">
                <a16:creationId xmlns:a16="http://schemas.microsoft.com/office/drawing/2014/main" id="{F6F2764B-B23E-0043-8191-49B09F7D05F1}"/>
              </a:ext>
            </a:extLst>
          </p:cNvPr>
          <p:cNvSpPr>
            <a:spLocks noGrp="1" noChangeArrowheads="1"/>
          </p:cNvSpPr>
          <p:nvPr>
            <p:ph type="body" idx="1"/>
          </p:nvPr>
        </p:nvSpPr>
        <p:spPr>
          <a:xfrm>
            <a:off x="1719262" y="545307"/>
            <a:ext cx="5549504" cy="3251597"/>
          </a:xfrm>
        </p:spPr>
        <p:txBody>
          <a:bodyPr/>
          <a:lstStyle/>
          <a:p>
            <a:pPr>
              <a:lnSpc>
                <a:spcPct val="90000"/>
              </a:lnSpc>
            </a:pPr>
            <a:r>
              <a:rPr lang="en-US" altLang="en-US" sz="1275" dirty="0"/>
              <a:t>Let  R be a schema </a:t>
            </a:r>
            <a:r>
              <a:rPr lang="en-US" altLang="en-US" sz="1275" i="1" dirty="0"/>
              <a:t>R  </a:t>
            </a:r>
            <a:r>
              <a:rPr lang="en-US" altLang="en-US" sz="1275" dirty="0"/>
              <a:t>that is not in BCNF.  Let </a:t>
            </a:r>
            <a:r>
              <a:rPr lang="en-US" altLang="en-US" sz="1275" dirty="0">
                <a:sym typeface="Symbol" pitchFamily="2" charset="2"/>
              </a:rPr>
              <a:t></a:t>
            </a:r>
            <a:r>
              <a:rPr lang="en-US" altLang="en-US" sz="1275" dirty="0">
                <a:sym typeface="Greek Symbols"/>
              </a:rPr>
              <a:t> </a:t>
            </a:r>
            <a:r>
              <a:rPr kumimoji="0" lang="en-US" altLang="en-US" sz="1275" dirty="0">
                <a:sym typeface="Symbol" pitchFamily="2" charset="2"/>
              </a:rPr>
              <a:t></a:t>
            </a:r>
            <a:r>
              <a:rPr lang="en-US" altLang="en-US" sz="1275" i="1" dirty="0">
                <a:sym typeface="Symbol" pitchFamily="2" charset="2"/>
              </a:rPr>
              <a:t></a:t>
            </a:r>
            <a:r>
              <a:rPr lang="en-US" altLang="en-US" sz="1275" i="1" dirty="0">
                <a:sym typeface="Greek Symbols"/>
              </a:rPr>
              <a:t>   </a:t>
            </a:r>
            <a:r>
              <a:rPr lang="en-US" altLang="en-US" sz="1275" dirty="0">
                <a:sym typeface="Greek Symbols"/>
              </a:rPr>
              <a:t>be the FD that </a:t>
            </a:r>
            <a:r>
              <a:rPr lang="en-US" altLang="en-US" sz="1275" dirty="0"/>
              <a:t>causes a violation of BCNF.</a:t>
            </a:r>
          </a:p>
          <a:p>
            <a:pPr>
              <a:lnSpc>
                <a:spcPct val="90000"/>
              </a:lnSpc>
            </a:pPr>
            <a:r>
              <a:rPr lang="en-US" altLang="en-US" sz="1275" dirty="0"/>
              <a:t>We decompose </a:t>
            </a:r>
            <a:r>
              <a:rPr lang="en-US" altLang="en-US" sz="1275" i="1" dirty="0"/>
              <a:t>R</a:t>
            </a:r>
            <a:r>
              <a:rPr lang="en-US" altLang="en-US" sz="1275" dirty="0"/>
              <a:t> into:</a:t>
            </a:r>
          </a:p>
          <a:p>
            <a:pPr lvl="1">
              <a:lnSpc>
                <a:spcPct val="90000"/>
              </a:lnSpc>
              <a:buFont typeface="Times" pitchFamily="2" charset="0"/>
              <a:buChar char="•"/>
            </a:pPr>
            <a:r>
              <a:rPr lang="en-US" altLang="en-US" sz="1275" dirty="0">
                <a:ea typeface="ＭＳ Ｐゴシック" panose="020B0600070205080204" pitchFamily="34" charset="-128"/>
              </a:rPr>
              <a:t>(</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endParaRPr lang="en-US" altLang="en-US" sz="1275" dirty="0">
              <a:ea typeface="ＭＳ Ｐゴシック" panose="020B0600070205080204" pitchFamily="34" charset="-128"/>
            </a:endParaRPr>
          </a:p>
          <a:p>
            <a:pPr lvl="1">
              <a:lnSpc>
                <a:spcPct val="90000"/>
              </a:lnSpc>
              <a:buFont typeface="Times" pitchFamily="2" charset="0"/>
              <a:buChar char="•"/>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a:t>
            </a:r>
            <a:endParaRPr lang="en-US" altLang="en-US" sz="1275" dirty="0">
              <a:ea typeface="ＭＳ Ｐゴシック" panose="020B0600070205080204" pitchFamily="34" charset="-128"/>
            </a:endParaRPr>
          </a:p>
          <a:p>
            <a:pPr>
              <a:lnSpc>
                <a:spcPct val="90000"/>
              </a:lnSpc>
            </a:pPr>
            <a:r>
              <a:rPr lang="en-US" altLang="en-US" sz="1275" dirty="0"/>
              <a:t>In our example of </a:t>
            </a:r>
            <a:r>
              <a:rPr lang="en-US" altLang="en-US" sz="1275" i="1" dirty="0" err="1"/>
              <a:t>in_dep</a:t>
            </a:r>
            <a:r>
              <a:rPr lang="en-US" altLang="en-US" sz="1275" dirty="0"/>
              <a:t>, </a:t>
            </a:r>
          </a:p>
          <a:p>
            <a:pPr lvl="1">
              <a:lnSpc>
                <a:spcPct val="90000"/>
              </a:lnSpc>
            </a:pPr>
            <a:r>
              <a:rPr lang="en-US" altLang="en-US" sz="1275" dirty="0">
                <a:ea typeface="ＭＳ Ｐゴシック" panose="020B0600070205080204" pitchFamily="34" charset="-128"/>
                <a:sym typeface="Symbol" pitchFamily="2" charset="2"/>
              </a:rPr>
              <a:t> = </a:t>
            </a:r>
            <a:r>
              <a:rPr lang="en-US" altLang="en-US" sz="1275" i="1" dirty="0" err="1">
                <a:ea typeface="ＭＳ Ｐゴシック" panose="020B0600070205080204" pitchFamily="34" charset="-128"/>
                <a:sym typeface="Symbol" pitchFamily="2" charset="2"/>
              </a:rPr>
              <a:t>dept_name</a:t>
            </a:r>
            <a:endParaRPr lang="en-US" altLang="en-US" sz="1275" dirty="0">
              <a:ea typeface="ＭＳ Ｐゴシック" panose="020B0600070205080204" pitchFamily="34" charset="-128"/>
              <a:sym typeface="Symbol" pitchFamily="2" charset="2"/>
            </a:endParaRPr>
          </a:p>
          <a:p>
            <a:pPr lvl="1">
              <a:lnSpc>
                <a:spcPct val="90000"/>
              </a:lnSpc>
            </a:pP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building, budget</a:t>
            </a:r>
          </a:p>
          <a:p>
            <a:pPr lvl="1">
              <a:lnSpc>
                <a:spcPct val="90000"/>
              </a:lnSpc>
              <a:buFont typeface="Monotype Sorts" pitchFamily="2" charset="2"/>
              <a:buNone/>
            </a:pPr>
            <a:r>
              <a:rPr lang="en-US" altLang="en-US" sz="1275" dirty="0">
                <a:ea typeface="ＭＳ Ｐゴシック" panose="020B0600070205080204" pitchFamily="34" charset="-128"/>
              </a:rPr>
              <a:t>and </a:t>
            </a:r>
            <a:r>
              <a:rPr lang="en-US" altLang="en-US" sz="1275" i="1" dirty="0" err="1">
                <a:ea typeface="ＭＳ Ｐゴシック" panose="020B0600070205080204" pitchFamily="34" charset="-128"/>
              </a:rPr>
              <a:t>in_dep</a:t>
            </a:r>
            <a:r>
              <a:rPr lang="en-US" altLang="en-US" sz="1275" i="1" dirty="0">
                <a:ea typeface="ＭＳ Ｐゴシック" panose="020B0600070205080204" pitchFamily="34" charset="-128"/>
              </a:rPr>
              <a:t> </a:t>
            </a:r>
            <a:r>
              <a:rPr lang="en-US" altLang="en-US" sz="1275" dirty="0">
                <a:ea typeface="ＭＳ Ｐゴシック" panose="020B0600070205080204" pitchFamily="34" charset="-128"/>
              </a:rPr>
              <a:t>is replaced by</a:t>
            </a:r>
          </a:p>
          <a:p>
            <a:pPr lvl="1">
              <a:lnSpc>
                <a:spcPct val="90000"/>
              </a:lnSpc>
            </a:pP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 = (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building, budget</a:t>
            </a:r>
            <a:r>
              <a:rPr lang="en-US" altLang="en-US" sz="1275" dirty="0">
                <a:ea typeface="ＭＳ Ｐゴシック" panose="020B0600070205080204" pitchFamily="34" charset="-128"/>
                <a:sym typeface="Symbol" pitchFamily="2" charset="2"/>
              </a:rPr>
              <a:t> )</a:t>
            </a:r>
          </a:p>
          <a:p>
            <a:pPr lvl="1">
              <a:lnSpc>
                <a:spcPct val="90000"/>
              </a:lnSpc>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 = ( </a:t>
            </a:r>
            <a:r>
              <a:rPr lang="en-US" altLang="en-US" sz="1275" i="1" dirty="0">
                <a:ea typeface="ＭＳ Ｐゴシック" panose="020B0600070205080204" pitchFamily="34" charset="-128"/>
                <a:sym typeface="Symbol" pitchFamily="2" charset="2"/>
              </a:rPr>
              <a:t>ID, name,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salary</a:t>
            </a:r>
            <a:r>
              <a:rPr lang="en-US" altLang="en-US" sz="1275" dirty="0">
                <a:ea typeface="ＭＳ Ｐゴシック" panose="020B0600070205080204" pitchFamily="34" charset="-128"/>
                <a:sym typeface="Symbol" pitchFamily="2" charset="2"/>
              </a:rPr>
              <a:t> )</a:t>
            </a:r>
          </a:p>
        </p:txBody>
      </p:sp>
      <p:sp>
        <p:nvSpPr>
          <p:cNvPr id="4" name="TextBox 3">
            <a:extLst>
              <a:ext uri="{FF2B5EF4-FFF2-40B4-BE49-F238E27FC236}">
                <a16:creationId xmlns:a16="http://schemas.microsoft.com/office/drawing/2014/main" id="{B3F15D81-6729-8746-B551-5A336A370B2C}"/>
              </a:ext>
            </a:extLst>
          </p:cNvPr>
          <p:cNvSpPr txBox="1"/>
          <p:nvPr/>
        </p:nvSpPr>
        <p:spPr>
          <a:xfrm>
            <a:off x="455414" y="3257550"/>
            <a:ext cx="8077200" cy="1604285"/>
          </a:xfrm>
          <a:prstGeom prst="rect">
            <a:avLst/>
          </a:prstGeom>
          <a:noFill/>
        </p:spPr>
        <p:txBody>
          <a:bodyPr wrap="square">
            <a:spAutoFit/>
          </a:bodyPr>
          <a:lstStyle/>
          <a:p>
            <a:pPr defTabSz="685800" eaLnBrk="0" hangingPunct="0">
              <a:defRPr/>
            </a:pPr>
            <a:r>
              <a:rPr lang="en-US" sz="1200" dirty="0">
                <a:solidFill>
                  <a:srgbClr val="FF0000"/>
                </a:solidFill>
                <a:latin typeface="Helvetica" pitchFamily="2" charset="0"/>
                <a:ea typeface="ＭＳ Ｐゴシック" panose="020B0600070205080204" pitchFamily="34" charset="-128"/>
              </a:rPr>
              <a:t>DFF Note – again this is baffling</a:t>
            </a:r>
          </a:p>
          <a:p>
            <a:pPr marL="214313" indent="-214313" defTabSz="685800" eaLnBrk="0" hangingPunct="0">
              <a:buFont typeface="Arial" panose="020B0604020202020204" pitchFamily="34" charset="0"/>
              <a:buChar char="•"/>
              <a:defRPr/>
            </a:pPr>
            <a:r>
              <a:rPr lang="en-US" sz="1200" dirty="0">
                <a:solidFill>
                  <a:srgbClr val="FF0000"/>
                </a:solidFill>
                <a:latin typeface="Helvetica" pitchFamily="2" charset="0"/>
                <a:ea typeface="ＭＳ Ｐゴシック" panose="020B0600070205080204" pitchFamily="34" charset="-128"/>
              </a:rPr>
              <a:t>R = (id, </a:t>
            </a:r>
            <a:r>
              <a:rPr lang="en-US" sz="1200" dirty="0" err="1">
                <a:solidFill>
                  <a:srgbClr val="FF0000"/>
                </a:solidFill>
                <a:latin typeface="Helvetica" pitchFamily="2" charset="0"/>
                <a:ea typeface="ＭＳ Ｐゴシック" panose="020B0600070205080204" pitchFamily="34" charset="-128"/>
              </a:rPr>
              <a:t>name_last</a:t>
            </a:r>
            <a:r>
              <a:rPr lang="en-US" sz="1200" dirty="0">
                <a:solidFill>
                  <a:srgbClr val="FF0000"/>
                </a:solidFill>
                <a:latin typeface="Helvetica" pitchFamily="2" charset="0"/>
                <a:ea typeface="ＭＳ Ｐゴシック" panose="020B0600070205080204" pitchFamily="34" charset="-128"/>
              </a:rPr>
              <a:t>, </a:t>
            </a:r>
            <a:r>
              <a:rPr lang="en-US" sz="1200" dirty="0" err="1">
                <a:solidFill>
                  <a:srgbClr val="FF0000"/>
                </a:solidFill>
                <a:latin typeface="Helvetica" pitchFamily="2" charset="0"/>
                <a:ea typeface="ＭＳ Ｐゴシック" panose="020B0600070205080204" pitchFamily="34" charset="-128"/>
              </a:rPr>
              <a:t>name_first</a:t>
            </a:r>
            <a:r>
              <a:rPr lang="en-US" sz="1200" dirty="0">
                <a:solidFill>
                  <a:srgbClr val="FF0000"/>
                </a:solidFill>
                <a:latin typeface="Helvetica" pitchFamily="2" charset="0"/>
                <a:ea typeface="ＭＳ Ｐゴシック" panose="020B0600070205080204" pitchFamily="34" charset="-128"/>
              </a:rPr>
              <a:t>, street, city, state, </a:t>
            </a:r>
            <a:r>
              <a:rPr lang="en-US" sz="1200" dirty="0" err="1">
                <a:solidFill>
                  <a:srgbClr val="FF0000"/>
                </a:solidFill>
                <a:latin typeface="Helvetica" pitchFamily="2" charset="0"/>
                <a:ea typeface="ＭＳ Ｐゴシック" panose="020B0600070205080204" pitchFamily="34" charset="-128"/>
              </a:rPr>
              <a:t>zipcode</a:t>
            </a:r>
            <a:r>
              <a:rPr lang="en-US" sz="1200" dirty="0">
                <a:solidFill>
                  <a:srgbClr val="FF0000"/>
                </a:solidFill>
                <a:latin typeface="Helvetica" pitchFamily="2" charset="0"/>
                <a:ea typeface="ＭＳ Ｐゴシック" panose="020B0600070205080204" pitchFamily="34" charset="-128"/>
              </a:rPr>
              <a:t>)</a:t>
            </a:r>
          </a:p>
          <a:p>
            <a:pPr marL="214313" indent="-214313" defTabSz="685800" eaLnBrk="0" hangingPunct="0">
              <a:buFont typeface="Arial" panose="020B0604020202020204" pitchFamily="34" charset="0"/>
              <a:buChar char="•"/>
              <a:defRPr/>
            </a:pP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 </a:t>
            </a:r>
            <a:r>
              <a:rPr lang="en-US" altLang="en-US" sz="1200" dirty="0">
                <a:solidFill>
                  <a:srgbClr val="FF0000"/>
                </a:solidFill>
                <a:latin typeface="Helvetica" pitchFamily="2" charset="0"/>
                <a:ea typeface="ＭＳ Ｐゴシック" panose="020B0600070205080204" pitchFamily="34" charset="-128"/>
                <a:sym typeface="Wingdings" pitchFamily="2" charset="2"/>
              </a:rPr>
              <a:t></a:t>
            </a:r>
            <a:r>
              <a:rPr lang="en-US" sz="1200" dirty="0">
                <a:solidFill>
                  <a:srgbClr val="FF0000"/>
                </a:solidFill>
                <a:latin typeface="Helvetica" pitchFamily="2" charset="0"/>
                <a:ea typeface="ＭＳ Ｐゴシック" panose="020B0600070205080204" pitchFamily="34" charset="-128"/>
                <a:sym typeface="Wingdings" pitchFamily="2" charset="2"/>
              </a:rPr>
              <a:t> </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a:t>
            </a:r>
            <a:r>
              <a:rPr lang="en-US" altLang="en-US" sz="1200" dirty="0">
                <a:solidFill>
                  <a:srgbClr val="FF0000"/>
                </a:solidFill>
                <a:latin typeface="Helvetica" pitchFamily="2" charset="0"/>
                <a:ea typeface="ＭＳ Ｐゴシック" panose="020B0600070205080204" pitchFamily="34" charset="-128"/>
                <a:sym typeface="Wingdings" pitchFamily="2" charset="2"/>
              </a:rPr>
              <a:t> means </a:t>
            </a:r>
            <a:r>
              <a:rPr lang="en-US" sz="1200" dirty="0" err="1">
                <a:solidFill>
                  <a:srgbClr val="FF0000"/>
                </a:solidFill>
                <a:latin typeface="Helvetica" pitchFamily="2" charset="0"/>
                <a:ea typeface="ＭＳ Ｐゴシック" panose="020B0600070205080204" pitchFamily="34" charset="-128"/>
              </a:rPr>
              <a:t>zipcode</a:t>
            </a:r>
            <a:r>
              <a:rPr lang="en-US" sz="1200" dirty="0">
                <a:solidFill>
                  <a:srgbClr val="FF0000"/>
                </a:solidFill>
                <a:latin typeface="Helvetica" pitchFamily="2" charset="0"/>
                <a:ea typeface="ＭＳ Ｐゴシック" panose="020B0600070205080204" pitchFamily="34" charset="-128"/>
              </a:rPr>
              <a:t> </a:t>
            </a:r>
            <a:r>
              <a:rPr lang="en-US" sz="1200" dirty="0">
                <a:solidFill>
                  <a:srgbClr val="FF0000"/>
                </a:solidFill>
                <a:latin typeface="Helvetica" pitchFamily="2" charset="0"/>
                <a:ea typeface="ＭＳ Ｐゴシック" panose="020B0600070205080204" pitchFamily="34" charset="-128"/>
                <a:sym typeface="Wingdings" pitchFamily="2" charset="2"/>
              </a:rPr>
              <a:t> (city, state) </a:t>
            </a:r>
          </a:p>
          <a:p>
            <a:pPr marL="214313" indent="-214313" defTabSz="685800" eaLnBrk="0" hangingPunct="0">
              <a:buFont typeface="Arial" panose="020B0604020202020204" pitchFamily="34" charset="0"/>
              <a:buChar char="•"/>
              <a:defRPr/>
            </a:pPr>
            <a:r>
              <a:rPr lang="en-US" altLang="en-US" sz="1200" dirty="0">
                <a:solidFill>
                  <a:srgbClr val="FF0000"/>
                </a:solidFill>
                <a:latin typeface="Helvetica" pitchFamily="2" charset="0"/>
                <a:ea typeface="ＭＳ Ｐゴシック" panose="020B0600070205080204" pitchFamily="34" charset="-128"/>
              </a:rPr>
              <a:t>(</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a:t>
            </a:r>
            <a:r>
              <a:rPr lang="en-US" altLang="en-US" sz="1200" dirty="0">
                <a:solidFill>
                  <a:srgbClr val="FF0000"/>
                </a:solidFill>
                <a:latin typeface="Helvetica" pitchFamily="2" charset="0"/>
                <a:ea typeface="ＭＳ Ｐゴシック" panose="020B0600070205080204" pitchFamily="34" charset="-128"/>
                <a:sym typeface="Greek Symbols"/>
              </a:rPr>
              <a:t> U </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a:t>
            </a:r>
            <a:r>
              <a:rPr lang="en-US" altLang="en-US" sz="1200" i="1" dirty="0">
                <a:solidFill>
                  <a:srgbClr val="FF0000"/>
                </a:solidFill>
                <a:latin typeface="Helvetica" pitchFamily="2" charset="0"/>
                <a:ea typeface="ＭＳ Ｐゴシック" panose="020B0600070205080204" pitchFamily="34" charset="-128"/>
                <a:sym typeface="Symbol" panose="05050102010706020507" pitchFamily="18" charset="2"/>
              </a:rPr>
              <a:t> </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 = (</a:t>
            </a:r>
            <a:r>
              <a:rPr lang="en-US" altLang="en-US" sz="1200" dirty="0" err="1">
                <a:solidFill>
                  <a:srgbClr val="FF0000"/>
                </a:solidFill>
                <a:latin typeface="Helvetica" pitchFamily="2" charset="0"/>
                <a:ea typeface="ＭＳ Ｐゴシック" panose="020B0600070205080204" pitchFamily="34" charset="-128"/>
                <a:sym typeface="Symbol" panose="05050102010706020507" pitchFamily="18" charset="2"/>
              </a:rPr>
              <a:t>zipcode</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 city, state), which we call Address</a:t>
            </a:r>
          </a:p>
          <a:p>
            <a:pPr marL="214313" indent="-214313" defTabSz="685800" eaLnBrk="0" hangingPunct="0">
              <a:buFont typeface="Arial" panose="020B0604020202020204" pitchFamily="34" charset="0"/>
              <a:buChar char="•"/>
              <a:defRPr/>
            </a:pPr>
            <a:r>
              <a:rPr lang="en-US" altLang="en-US" sz="1275" i="1" dirty="0">
                <a:solidFill>
                  <a:srgbClr val="FF0000"/>
                </a:solidFill>
                <a:latin typeface="Helvetica" pitchFamily="2" charset="0"/>
                <a:ea typeface="ＭＳ Ｐゴシック" panose="020B0600070205080204" pitchFamily="34" charset="-128"/>
              </a:rPr>
              <a:t>R</a:t>
            </a:r>
            <a:r>
              <a:rPr lang="en-US" altLang="en-US" sz="1275" dirty="0">
                <a:solidFill>
                  <a:srgbClr val="FF0000"/>
                </a:solidFill>
                <a:latin typeface="Helvetica" pitchFamily="2" charset="0"/>
                <a:ea typeface="ＭＳ Ｐゴシック" panose="020B0600070205080204" pitchFamily="34" charset="-128"/>
              </a:rPr>
              <a:t> - ( </a:t>
            </a:r>
            <a:r>
              <a:rPr lang="en-US" altLang="en-US" sz="1275" i="1" dirty="0">
                <a:solidFill>
                  <a:srgbClr val="FF0000"/>
                </a:solidFill>
                <a:latin typeface="Helvetica" pitchFamily="2" charset="0"/>
                <a:ea typeface="ＭＳ Ｐゴシック" panose="020B0600070205080204" pitchFamily="34" charset="-128"/>
                <a:sym typeface="Symbol" panose="05050102010706020507" pitchFamily="18" charset="2"/>
              </a:rPr>
              <a:t> - </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 ). = R - </a:t>
            </a:r>
            <a:r>
              <a:rPr lang="en-US" altLang="en-US" sz="1275" i="1" dirty="0">
                <a:solidFill>
                  <a:srgbClr val="FF0000"/>
                </a:solidFill>
                <a:latin typeface="Helvetica" pitchFamily="2" charset="0"/>
                <a:ea typeface="ＭＳ Ｐゴシック" panose="020B0600070205080204" pitchFamily="34" charset="-128"/>
                <a:sym typeface="Symbol" panose="05050102010706020507" pitchFamily="18" charset="2"/>
              </a:rPr>
              <a:t> + </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 (id, </a:t>
            </a:r>
            <a:r>
              <a:rPr lang="en-US" altLang="en-US" sz="1275" dirty="0" err="1">
                <a:solidFill>
                  <a:srgbClr val="FF0000"/>
                </a:solidFill>
                <a:latin typeface="Helvetica" pitchFamily="2" charset="0"/>
                <a:ea typeface="ＭＳ Ｐゴシック" panose="020B0600070205080204" pitchFamily="34" charset="-128"/>
                <a:sym typeface="Symbol" panose="05050102010706020507" pitchFamily="18" charset="2"/>
              </a:rPr>
              <a:t>name_last</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a:t>
            </a:r>
            <a:r>
              <a:rPr lang="en-US" altLang="en-US" sz="1275" dirty="0" err="1">
                <a:solidFill>
                  <a:srgbClr val="FF0000"/>
                </a:solidFill>
                <a:latin typeface="Helvetica" pitchFamily="2" charset="0"/>
                <a:ea typeface="ＭＳ Ｐゴシック" panose="020B0600070205080204" pitchFamily="34" charset="-128"/>
                <a:sym typeface="Symbol" panose="05050102010706020507" pitchFamily="18" charset="2"/>
              </a:rPr>
              <a:t>name_first</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a:t>
            </a:r>
            <a:r>
              <a:rPr lang="en-US" altLang="en-US" sz="1275" dirty="0" err="1">
                <a:solidFill>
                  <a:srgbClr val="FF0000"/>
                </a:solidFill>
                <a:latin typeface="Helvetica" pitchFamily="2" charset="0"/>
                <a:ea typeface="ＭＳ Ｐゴシック" panose="020B0600070205080204" pitchFamily="34" charset="-128"/>
                <a:sym typeface="Symbol" panose="05050102010706020507" pitchFamily="18" charset="2"/>
              </a:rPr>
              <a:t>zipcode</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a:t>
            </a:r>
            <a:b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b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which we call Person</a:t>
            </a:r>
          </a:p>
          <a:p>
            <a:pPr marL="214313" indent="-214313" defTabSz="685800" eaLnBrk="0" hangingPunct="0">
              <a:buFont typeface="Arial" panose="020B0604020202020204" pitchFamily="34" charset="0"/>
              <a:buChar char="•"/>
              <a:defRPr/>
            </a:pP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Setting primary key ID in Address and </a:t>
            </a:r>
            <a:r>
              <a:rPr lang="en-US" altLang="en-US" sz="1275" dirty="0" err="1">
                <a:solidFill>
                  <a:srgbClr val="FF0000"/>
                </a:solidFill>
                <a:latin typeface="Helvetica" pitchFamily="2" charset="0"/>
                <a:ea typeface="ＭＳ Ｐゴシック" panose="020B0600070205080204" pitchFamily="34" charset="-128"/>
                <a:sym typeface="Symbol" panose="05050102010706020507" pitchFamily="18" charset="2"/>
              </a:rPr>
              <a:t>zipcode</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on Address preserves the dependency and is lossless.</a:t>
            </a:r>
            <a:endParaRPr lang="en-US" altLang="en-US" sz="1275" dirty="0">
              <a:solidFill>
                <a:srgbClr val="FF0000"/>
              </a:solidFill>
              <a:latin typeface="Helvetica" pitchFamily="2" charset="0"/>
              <a:ea typeface="ＭＳ Ｐゴシック" panose="020B0600070205080204" pitchFamily="34" charset="-128"/>
            </a:endParaRPr>
          </a:p>
          <a:p>
            <a:pPr marL="214313" indent="-214313" defTabSz="685800" eaLnBrk="0" hangingPunct="0">
              <a:buFont typeface="Arial" panose="020B0604020202020204" pitchFamily="34" charset="0"/>
              <a:buChar char="•"/>
              <a:defRPr/>
            </a:pPr>
            <a:endParaRPr lang="en-US" sz="1200" dirty="0">
              <a:solidFill>
                <a:srgbClr val="FF0000"/>
              </a:solidFill>
              <a:latin typeface="Helvetica" pitchFamily="2" charset="0"/>
              <a:ea typeface="ＭＳ Ｐゴシック" panose="020B0600070205080204" pitchFamily="34" charset="-128"/>
            </a:endParaRPr>
          </a:p>
        </p:txBody>
      </p:sp>
      <p:sp>
        <p:nvSpPr>
          <p:cNvPr id="2" name="TextBox 1">
            <a:extLst>
              <a:ext uri="{FF2B5EF4-FFF2-40B4-BE49-F238E27FC236}">
                <a16:creationId xmlns:a16="http://schemas.microsoft.com/office/drawing/2014/main" id="{E5A764F8-E557-0845-9141-29C070F6387B}"/>
              </a:ext>
            </a:extLst>
          </p:cNvPr>
          <p:cNvSpPr txBox="1"/>
          <p:nvPr/>
        </p:nvSpPr>
        <p:spPr>
          <a:xfrm>
            <a:off x="5856775" y="3105150"/>
            <a:ext cx="2859373" cy="1200329"/>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This is an example only.</a:t>
            </a:r>
          </a:p>
          <a:p>
            <a:pPr marL="285750" indent="-285750">
              <a:buFont typeface="Arial" panose="020B0604020202020204" pitchFamily="34" charset="0"/>
              <a:buChar char="•"/>
            </a:pPr>
            <a:r>
              <a:rPr lang="en-US" dirty="0">
                <a:solidFill>
                  <a:srgbClr val="FF0000"/>
                </a:solidFill>
              </a:rPr>
              <a:t>Zip code does not imply</a:t>
            </a:r>
            <a:br>
              <a:rPr lang="en-US" dirty="0">
                <a:solidFill>
                  <a:srgbClr val="FF0000"/>
                </a:solidFill>
              </a:rPr>
            </a:br>
            <a:r>
              <a:rPr lang="en-US" dirty="0">
                <a:solidFill>
                  <a:srgbClr val="FF0000"/>
                </a:solidFill>
              </a:rPr>
              <a:t>city or state in real world.</a:t>
            </a:r>
          </a:p>
        </p:txBody>
      </p:sp>
    </p:spTree>
    <p:extLst>
      <p:ext uri="{BB962C8B-B14F-4D97-AF65-F5344CB8AC3E}">
        <p14:creationId xmlns:p14="http://schemas.microsoft.com/office/powerpoint/2010/main" val="2637343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BE29EAFF-9FAD-A44D-BDB8-889FF917F4F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BCNF and Dependency Preservation</a:t>
            </a:r>
          </a:p>
        </p:txBody>
      </p:sp>
      <p:sp>
        <p:nvSpPr>
          <p:cNvPr id="24579" name="Rectangle 3">
            <a:extLst>
              <a:ext uri="{FF2B5EF4-FFF2-40B4-BE49-F238E27FC236}">
                <a16:creationId xmlns:a16="http://schemas.microsoft.com/office/drawing/2014/main" id="{A41CF574-FABE-5A41-96D0-9464948577C5}"/>
              </a:ext>
            </a:extLst>
          </p:cNvPr>
          <p:cNvSpPr>
            <a:spLocks noGrp="1" noChangeArrowheads="1"/>
          </p:cNvSpPr>
          <p:nvPr>
            <p:ph type="body" idx="1"/>
          </p:nvPr>
        </p:nvSpPr>
        <p:spPr>
          <a:xfrm>
            <a:off x="1719263" y="820341"/>
            <a:ext cx="5709047" cy="3806428"/>
          </a:xfrm>
        </p:spPr>
        <p:txBody>
          <a:bodyPr/>
          <a:lstStyle/>
          <a:p>
            <a:pPr>
              <a:defRPr/>
            </a:pPr>
            <a:r>
              <a:rPr lang="en-US" altLang="en-US" sz="1275" dirty="0"/>
              <a:t>It is not always possible to achieve both BCNF and dependency preservation </a:t>
            </a:r>
          </a:p>
          <a:p>
            <a:pPr>
              <a:defRPr/>
            </a:pPr>
            <a:r>
              <a:rPr lang="en-US" altLang="en-US" sz="1275" dirty="0"/>
              <a:t>Consider a schema:</a:t>
            </a:r>
          </a:p>
          <a:p>
            <a:pPr>
              <a:buFont typeface="Monotype Sorts" pitchFamily="-84" charset="2"/>
              <a:buNone/>
              <a:defRPr/>
            </a:pPr>
            <a:r>
              <a:rPr lang="en-US" altLang="en-US" sz="1275" dirty="0"/>
              <a:t>         </a:t>
            </a:r>
            <a:r>
              <a:rPr lang="en-US" altLang="en-US" sz="1275" i="1" dirty="0" err="1"/>
              <a:t>dept_advisor</a:t>
            </a:r>
            <a:r>
              <a:rPr lang="en-US" altLang="en-US" sz="1275" i="1" dirty="0"/>
              <a:t>(</a:t>
            </a:r>
            <a:r>
              <a:rPr lang="en-US" altLang="en-US" sz="1275" i="1" dirty="0" err="1"/>
              <a:t>s_ID</a:t>
            </a:r>
            <a:r>
              <a:rPr lang="en-US" altLang="en-US" sz="1275" i="1" dirty="0"/>
              <a:t>, </a:t>
            </a:r>
            <a:r>
              <a:rPr lang="en-US" altLang="en-US" sz="1275" i="1" dirty="0" err="1"/>
              <a:t>i_ID</a:t>
            </a:r>
            <a:r>
              <a:rPr lang="en-US" altLang="en-US" sz="1275" i="1" dirty="0"/>
              <a:t>, </a:t>
            </a:r>
            <a:r>
              <a:rPr lang="en-US" altLang="en-US" sz="1275" i="1" dirty="0" err="1"/>
              <a:t>department_name</a:t>
            </a:r>
            <a:r>
              <a:rPr lang="en-US" altLang="en-US" sz="1275" dirty="0"/>
              <a:t>)</a:t>
            </a:r>
          </a:p>
          <a:p>
            <a:pPr>
              <a:defRPr/>
            </a:pPr>
            <a:r>
              <a:rPr lang="en-US" altLang="en-US" sz="1275" dirty="0"/>
              <a:t>With function dependencies:</a:t>
            </a:r>
          </a:p>
          <a:p>
            <a:pPr>
              <a:buFont typeface="Monotype Sorts" pitchFamily="-84" charset="2"/>
              <a:buNone/>
              <a:defRPr/>
            </a:pPr>
            <a:r>
              <a:rPr lang="en-US" altLang="en-US" sz="1275" dirty="0"/>
              <a:t>             </a:t>
            </a:r>
            <a:r>
              <a:rPr lang="en-US" altLang="en-US" sz="1275" i="1" dirty="0"/>
              <a:t>i_ID</a:t>
            </a:r>
            <a:r>
              <a:rPr lang="en-US" altLang="en-US" sz="1275" dirty="0"/>
              <a:t> </a:t>
            </a:r>
            <a:r>
              <a:rPr lang="en-US" altLang="en-US" sz="1275" dirty="0">
                <a:sym typeface="Symbol" pitchFamily="18" charset="2"/>
              </a:rPr>
              <a:t> </a:t>
            </a:r>
            <a:r>
              <a:rPr lang="en-US" altLang="en-US" sz="1275" i="1" dirty="0">
                <a:sym typeface="Symbol" pitchFamily="18" charset="2"/>
              </a:rPr>
              <a:t>dept_name</a:t>
            </a:r>
          </a:p>
          <a:p>
            <a:pPr>
              <a:buFont typeface="Monotype Sorts" pitchFamily="-84" charset="2"/>
              <a:buNone/>
              <a:defRPr/>
            </a:pPr>
            <a:r>
              <a:rPr lang="en-US" altLang="en-US" sz="1275" dirty="0"/>
              <a:t>             </a:t>
            </a:r>
            <a:r>
              <a:rPr lang="en-US" altLang="en-US" sz="1275" i="1" dirty="0"/>
              <a:t>s_ID, </a:t>
            </a:r>
            <a:r>
              <a:rPr lang="en-US" altLang="en-US" sz="1275" i="1" dirty="0">
                <a:sym typeface="Symbol" pitchFamily="18" charset="2"/>
              </a:rPr>
              <a:t>dept_name</a:t>
            </a:r>
            <a:r>
              <a:rPr lang="en-US" altLang="en-US" sz="1275" i="1" dirty="0"/>
              <a:t> </a:t>
            </a:r>
            <a:r>
              <a:rPr lang="en-US" altLang="en-US" sz="1275" dirty="0">
                <a:sym typeface="Symbol" pitchFamily="18" charset="2"/>
              </a:rPr>
              <a:t> </a:t>
            </a:r>
            <a:r>
              <a:rPr lang="en-US" altLang="en-US" sz="1275" i="1" dirty="0">
                <a:sym typeface="Symbol" pitchFamily="18" charset="2"/>
              </a:rPr>
              <a:t>i_ID</a:t>
            </a:r>
          </a:p>
          <a:p>
            <a:pPr>
              <a:defRPr/>
            </a:pPr>
            <a:r>
              <a:rPr lang="en-US" altLang="en-US" sz="1275" i="1" dirty="0"/>
              <a:t>dept_advisor </a:t>
            </a:r>
            <a:r>
              <a:rPr lang="en-US" altLang="en-US" sz="1275" dirty="0"/>
              <a:t>is not in BCNF </a:t>
            </a:r>
          </a:p>
          <a:p>
            <a:pPr lvl="1">
              <a:defRPr/>
            </a:pPr>
            <a:r>
              <a:rPr lang="en-US" altLang="en-US" sz="1275" dirty="0"/>
              <a:t> </a:t>
            </a:r>
            <a:r>
              <a:rPr lang="en-US" altLang="en-US" sz="1275" i="1" dirty="0"/>
              <a:t>i_ID</a:t>
            </a:r>
            <a:r>
              <a:rPr lang="en-US" altLang="en-US" sz="1275" dirty="0"/>
              <a:t>  is not a superkey.</a:t>
            </a:r>
          </a:p>
          <a:p>
            <a:pPr>
              <a:defRPr/>
            </a:pPr>
            <a:r>
              <a:rPr lang="en-US" altLang="en-US" sz="1275" dirty="0">
                <a:sym typeface="Symbol" pitchFamily="18" charset="2"/>
              </a:rPr>
              <a:t>Any decomposition  of </a:t>
            </a:r>
            <a:r>
              <a:rPr lang="en-US" altLang="en-US" sz="1275" i="1" dirty="0"/>
              <a:t>dept_advisor </a:t>
            </a:r>
            <a:r>
              <a:rPr lang="en-US" altLang="en-US" sz="1275" dirty="0">
                <a:sym typeface="Symbol" pitchFamily="18" charset="2"/>
              </a:rPr>
              <a:t>will not include all the attributes in</a:t>
            </a:r>
          </a:p>
          <a:p>
            <a:pPr>
              <a:buFont typeface="Monotype Sorts" pitchFamily="-84" charset="2"/>
              <a:buNone/>
              <a:defRPr/>
            </a:pPr>
            <a:r>
              <a:rPr lang="en-US" altLang="en-US" sz="1275" dirty="0">
                <a:sym typeface="Symbol" pitchFamily="18" charset="2"/>
              </a:rPr>
              <a:t>            </a:t>
            </a:r>
            <a:r>
              <a:rPr lang="en-US" altLang="en-US" sz="1275" i="1" dirty="0"/>
              <a:t>s_ID, </a:t>
            </a:r>
            <a:r>
              <a:rPr lang="en-US" altLang="en-US" sz="1275" i="1" dirty="0">
                <a:sym typeface="Symbol" pitchFamily="18" charset="2"/>
              </a:rPr>
              <a:t>dept_name</a:t>
            </a:r>
            <a:r>
              <a:rPr lang="en-US" altLang="en-US" sz="1275" i="1" dirty="0"/>
              <a:t> </a:t>
            </a:r>
            <a:r>
              <a:rPr lang="en-US" altLang="en-US" sz="1275" i="1" dirty="0">
                <a:sym typeface="Symbol" pitchFamily="18" charset="2"/>
              </a:rPr>
              <a:t> i_ID</a:t>
            </a:r>
          </a:p>
          <a:p>
            <a:pPr>
              <a:defRPr/>
            </a:pPr>
            <a:r>
              <a:rPr lang="en-US" altLang="en-US" sz="1275" dirty="0">
                <a:sym typeface="Symbol" pitchFamily="18" charset="2"/>
              </a:rPr>
              <a:t>Thus, the composition is  NOT be</a:t>
            </a:r>
            <a:r>
              <a:rPr lang="en-US" altLang="en-US" sz="1275" b="1" dirty="0">
                <a:solidFill>
                  <a:schemeClr val="bg1">
                    <a:lumMod val="25000"/>
                  </a:schemeClr>
                </a:solidFill>
              </a:rPr>
              <a:t> </a:t>
            </a:r>
            <a:r>
              <a:rPr lang="en-US" altLang="en-US" sz="1275" dirty="0">
                <a:sym typeface="Symbol" pitchFamily="18" charset="2"/>
              </a:rPr>
              <a:t>dependency preserving</a:t>
            </a:r>
            <a:endParaRPr lang="en-US" altLang="en-US" sz="1275" dirty="0"/>
          </a:p>
        </p:txBody>
      </p:sp>
    </p:spTree>
    <p:extLst>
      <p:ext uri="{BB962C8B-B14F-4D97-AF65-F5344CB8AC3E}">
        <p14:creationId xmlns:p14="http://schemas.microsoft.com/office/powerpoint/2010/main" val="2837468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1449" y="2231737"/>
            <a:ext cx="1681101" cy="584775"/>
          </a:xfrm>
          <a:prstGeom prst="rect">
            <a:avLst/>
          </a:prstGeom>
          <a:noFill/>
        </p:spPr>
        <p:txBody>
          <a:bodyPr wrap="none" rtlCol="0">
            <a:spAutoFit/>
          </a:bodyPr>
          <a:lstStyle/>
          <a:p>
            <a:r>
              <a:rPr lang="en-US" sz="3200" dirty="0">
                <a:solidFill>
                  <a:schemeClr val="bg1"/>
                </a:solidFill>
              </a:rPr>
              <a:t>Contents</a:t>
            </a:r>
          </a:p>
        </p:txBody>
      </p:sp>
    </p:spTree>
    <p:extLst>
      <p:ext uri="{BB962C8B-B14F-4D97-AF65-F5344CB8AC3E}">
        <p14:creationId xmlns:p14="http://schemas.microsoft.com/office/powerpoint/2010/main" val="63276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858664B-99E2-D64A-ACF5-E9EE5248AD7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Third Normal Form</a:t>
            </a:r>
          </a:p>
        </p:txBody>
      </p:sp>
      <p:sp>
        <p:nvSpPr>
          <p:cNvPr id="69634" name="Rectangle 3">
            <a:extLst>
              <a:ext uri="{FF2B5EF4-FFF2-40B4-BE49-F238E27FC236}">
                <a16:creationId xmlns:a16="http://schemas.microsoft.com/office/drawing/2014/main" id="{CAACBA38-D512-354B-B596-6E1F87B64C55}"/>
              </a:ext>
            </a:extLst>
          </p:cNvPr>
          <p:cNvSpPr>
            <a:spLocks noGrp="1" noChangeArrowheads="1"/>
          </p:cNvSpPr>
          <p:nvPr>
            <p:ph type="body" idx="1"/>
          </p:nvPr>
        </p:nvSpPr>
        <p:spPr>
          <a:xfrm>
            <a:off x="1719263" y="820342"/>
            <a:ext cx="5716191" cy="3677840"/>
          </a:xfrm>
        </p:spPr>
        <p:txBody>
          <a:bodyPr/>
          <a:lstStyle/>
          <a:p>
            <a:pPr>
              <a:tabLst>
                <a:tab pos="2053829" algn="l"/>
              </a:tabLst>
            </a:pPr>
            <a:r>
              <a:rPr lang="en-US" altLang="en-US" sz="1275" dirty="0"/>
              <a:t>A relation schema </a:t>
            </a:r>
            <a:r>
              <a:rPr lang="en-US" altLang="en-US" sz="1275" i="1" dirty="0"/>
              <a:t>R</a:t>
            </a:r>
            <a:r>
              <a:rPr lang="en-US" altLang="en-US" sz="1275" dirty="0"/>
              <a:t> is in </a:t>
            </a:r>
            <a:r>
              <a:rPr lang="en-US" altLang="en-US" sz="1275" b="1" dirty="0">
                <a:solidFill>
                  <a:srgbClr val="002060"/>
                </a:solidFill>
              </a:rPr>
              <a:t>third normal form (3NF)</a:t>
            </a:r>
            <a:r>
              <a:rPr lang="en-US" altLang="en-US" sz="1275" dirty="0">
                <a:solidFill>
                  <a:srgbClr val="002060"/>
                </a:solidFill>
              </a:rPr>
              <a:t> </a:t>
            </a:r>
            <a:r>
              <a:rPr lang="en-US" altLang="en-US" sz="1275" dirty="0"/>
              <a:t>if for all:</a:t>
            </a:r>
          </a:p>
          <a:p>
            <a:pPr>
              <a:buNone/>
              <a:tabLst>
                <a:tab pos="2053829" algn="l"/>
              </a:tabLst>
            </a:pPr>
            <a:r>
              <a:rPr lang="en-US" altLang="en-US" sz="1275" dirty="0"/>
              <a:t>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r>
              <a:rPr lang="en-US" altLang="en-US" sz="1275" dirty="0">
                <a:sym typeface="Monotype Sorts" pitchFamily="2" charset="2"/>
              </a:rPr>
              <a:t> in </a:t>
            </a:r>
            <a:r>
              <a:rPr lang="en-US" altLang="en-US" sz="1275" i="1" dirty="0">
                <a:sym typeface="Monotype Sorts" pitchFamily="2" charset="2"/>
              </a:rPr>
              <a:t>F</a:t>
            </a:r>
            <a:r>
              <a:rPr lang="en-US" altLang="en-US" sz="1275" baseline="30000" dirty="0">
                <a:sym typeface="Monotype Sorts" pitchFamily="2" charset="2"/>
              </a:rPr>
              <a:t>+</a:t>
            </a:r>
          </a:p>
          <a:p>
            <a:pPr>
              <a:buNone/>
              <a:tabLst>
                <a:tab pos="2053829" algn="l"/>
              </a:tabLst>
            </a:pPr>
            <a:r>
              <a:rPr lang="en-US" altLang="en-US" sz="600" dirty="0">
                <a:sym typeface="Monotype Sorts" pitchFamily="2" charset="2"/>
              </a:rPr>
              <a:t> </a:t>
            </a:r>
            <a:br>
              <a:rPr lang="en-US" altLang="en-US" sz="1275" dirty="0">
                <a:sym typeface="Monotype Sorts" pitchFamily="2" charset="2"/>
              </a:rPr>
            </a:br>
            <a:r>
              <a:rPr lang="en-US" altLang="en-US" sz="1275" dirty="0">
                <a:sym typeface="Monotype Sorts" pitchFamily="2" charset="2"/>
              </a:rPr>
              <a:t>at least one of the following holds:</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endParaRPr lang="en-US" altLang="en-US" sz="1275" dirty="0">
              <a:ea typeface="ＭＳ Ｐゴシック" panose="020B0600070205080204" pitchFamily="34" charset="-128"/>
              <a:sym typeface="Greek Symbols"/>
            </a:endParaRPr>
          </a:p>
          <a:p>
            <a:pPr lvl="1">
              <a:tabLst>
                <a:tab pos="2053829" algn="l"/>
              </a:tabLst>
            </a:pPr>
            <a:r>
              <a:rPr lang="en-US" altLang="en-US" sz="1275" dirty="0">
                <a:ea typeface="ＭＳ Ｐゴシック" panose="020B0600070205080204" pitchFamily="34" charset="-128"/>
                <a:sym typeface="Greek Symbols"/>
              </a:rPr>
              <a:t>Each attribute </a:t>
            </a:r>
            <a:r>
              <a:rPr lang="en-US" altLang="en-US" sz="1275" i="1" dirty="0">
                <a:ea typeface="ＭＳ Ｐゴシック" panose="020B0600070205080204" pitchFamily="34" charset="-128"/>
                <a:sym typeface="Greek Symbols"/>
              </a:rPr>
              <a:t>A</a:t>
            </a:r>
            <a:r>
              <a:rPr lang="en-US" altLang="en-US" sz="1275" dirty="0">
                <a:ea typeface="ＭＳ Ｐゴシック" panose="020B0600070205080204" pitchFamily="34" charset="-128"/>
                <a:sym typeface="Greek Symbols"/>
              </a:rPr>
              <a:t> in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contained in a candidate key for </a:t>
            </a:r>
            <a:r>
              <a:rPr lang="en-US" altLang="en-US" sz="1275" i="1" dirty="0">
                <a:ea typeface="ＭＳ Ｐゴシック" panose="020B0600070205080204" pitchFamily="34" charset="-128"/>
                <a:sym typeface="Greek Symbols"/>
              </a:rPr>
              <a:t>R.</a:t>
            </a:r>
          </a:p>
          <a:p>
            <a:pPr lvl="1">
              <a:buNone/>
              <a:tabLst>
                <a:tab pos="2053829" algn="l"/>
              </a:tabLst>
            </a:pP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a:t>
            </a:r>
            <a:r>
              <a:rPr lang="en-US" altLang="en-US" sz="1275" b="1" dirty="0">
                <a:ea typeface="ＭＳ Ｐゴシック" panose="020B0600070205080204" pitchFamily="34" charset="-128"/>
                <a:sym typeface="Greek Symbols"/>
              </a:rPr>
              <a:t>NOTE</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each attribute may be in a different candidate key)</a:t>
            </a:r>
            <a:endParaRPr lang="en-US" altLang="en-US" sz="1275" i="1" dirty="0">
              <a:ea typeface="ＭＳ Ｐゴシック" panose="020B0600070205080204" pitchFamily="34" charset="-128"/>
              <a:sym typeface="Greek Symbols"/>
            </a:endParaRPr>
          </a:p>
          <a:p>
            <a:pPr>
              <a:tabLst>
                <a:tab pos="2053829" algn="l"/>
              </a:tabLst>
            </a:pPr>
            <a:r>
              <a:rPr lang="en-US" altLang="en-US" sz="1275" dirty="0">
                <a:sym typeface="Greek Symbols"/>
              </a:rPr>
              <a:t>If a relation is in BCNF it is in 3NF (since in BCNF one of the first two conditions above must hold).</a:t>
            </a:r>
          </a:p>
          <a:p>
            <a:pPr>
              <a:tabLst>
                <a:tab pos="2053829" algn="l"/>
              </a:tabLst>
            </a:pPr>
            <a:r>
              <a:rPr lang="en-US" altLang="en-US" sz="1275" dirty="0"/>
              <a:t>Third condition is a minimal relaxation of BCNF to ensure dependency preservation (will see why later).</a:t>
            </a:r>
          </a:p>
          <a:p>
            <a:pPr>
              <a:tabLst>
                <a:tab pos="2053829" algn="l"/>
              </a:tabLst>
            </a:pPr>
            <a:endParaRPr lang="en-US" altLang="en-US" sz="1500" dirty="0">
              <a:sym typeface="Greek Symbols"/>
            </a:endParaRPr>
          </a:p>
        </p:txBody>
      </p:sp>
    </p:spTree>
    <p:extLst>
      <p:ext uri="{BB962C8B-B14F-4D97-AF65-F5344CB8AC3E}">
        <p14:creationId xmlns:p14="http://schemas.microsoft.com/office/powerpoint/2010/main" val="705639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a:extLst>
              <a:ext uri="{FF2B5EF4-FFF2-40B4-BE49-F238E27FC236}">
                <a16:creationId xmlns:a16="http://schemas.microsoft.com/office/drawing/2014/main" id="{DA95FF10-8AC8-9A4F-8BBB-3A0FDA9D3289}"/>
              </a:ext>
            </a:extLst>
          </p:cNvPr>
          <p:cNvSpPr>
            <a:spLocks noGrp="1" noChangeArrowheads="1"/>
          </p:cNvSpPr>
          <p:nvPr>
            <p:ph type="title"/>
          </p:nvPr>
        </p:nvSpPr>
        <p:spPr>
          <a:xfrm>
            <a:off x="1675210" y="73819"/>
            <a:ext cx="6011465" cy="469106"/>
          </a:xfrm>
        </p:spPr>
        <p:txBody>
          <a:bodyPr/>
          <a:lstStyle/>
          <a:p>
            <a:pPr>
              <a:defRPr/>
            </a:pPr>
            <a:r>
              <a:rPr lang="en-US" sz="2100" dirty="0"/>
              <a:t>3NF Example</a:t>
            </a:r>
            <a:endParaRPr lang="en-US" altLang="en-US" sz="2100" dirty="0">
              <a:effectLst>
                <a:outerShdw blurRad="38100" dist="38100" dir="2700000" algn="tl">
                  <a:srgbClr val="C0C0C0"/>
                </a:outerShdw>
              </a:effectLst>
            </a:endParaRPr>
          </a:p>
        </p:txBody>
      </p:sp>
      <p:sp>
        <p:nvSpPr>
          <p:cNvPr id="71682" name="Rectangle 3">
            <a:extLst>
              <a:ext uri="{FF2B5EF4-FFF2-40B4-BE49-F238E27FC236}">
                <a16:creationId xmlns:a16="http://schemas.microsoft.com/office/drawing/2014/main" id="{6ABB2D26-DCE7-5A47-B92A-FFA5659ED275}"/>
              </a:ext>
            </a:extLst>
          </p:cNvPr>
          <p:cNvSpPr>
            <a:spLocks noGrp="1" noChangeArrowheads="1"/>
          </p:cNvSpPr>
          <p:nvPr>
            <p:ph type="body" idx="1"/>
          </p:nvPr>
        </p:nvSpPr>
        <p:spPr>
          <a:xfrm>
            <a:off x="1715692" y="820341"/>
            <a:ext cx="6011465" cy="3367088"/>
          </a:xfrm>
        </p:spPr>
        <p:txBody>
          <a:bodyPr/>
          <a:lstStyle/>
          <a:p>
            <a:r>
              <a:rPr lang="en-US" altLang="en-US" sz="1275"/>
              <a:t>Consider a schema:</a:t>
            </a:r>
          </a:p>
          <a:p>
            <a:pPr>
              <a:buFont typeface="Monotype Sorts" pitchFamily="2" charset="2"/>
              <a:buNone/>
            </a:pPr>
            <a:r>
              <a:rPr lang="en-US" altLang="en-US" sz="1275"/>
              <a:t>         </a:t>
            </a:r>
            <a:r>
              <a:rPr lang="en-US" altLang="en-US" sz="1275" i="1"/>
              <a:t>dept_advisor(s_ID, i_ID, dept_name</a:t>
            </a:r>
            <a:r>
              <a:rPr lang="en-US" altLang="en-US" sz="1275"/>
              <a:t>)</a:t>
            </a:r>
          </a:p>
          <a:p>
            <a:r>
              <a:rPr lang="en-US" altLang="en-US" sz="1275"/>
              <a:t>With function dependencies:</a:t>
            </a:r>
          </a:p>
          <a:p>
            <a:pPr>
              <a:buFont typeface="Monotype Sorts" pitchFamily="2" charset="2"/>
              <a:buNone/>
            </a:pPr>
            <a:r>
              <a:rPr lang="en-US" altLang="en-US" sz="1275"/>
              <a:t>             </a:t>
            </a:r>
            <a:r>
              <a:rPr lang="en-US" altLang="en-US" sz="1275" i="1"/>
              <a:t>i_ID</a:t>
            </a:r>
            <a:r>
              <a:rPr lang="en-US" altLang="en-US" sz="1275"/>
              <a:t> </a:t>
            </a:r>
            <a:r>
              <a:rPr lang="en-US" altLang="en-US" sz="1275">
                <a:sym typeface="Symbol" pitchFamily="2" charset="2"/>
              </a:rPr>
              <a:t> </a:t>
            </a:r>
            <a:r>
              <a:rPr lang="en-US" altLang="en-US" sz="1275" i="1">
                <a:sym typeface="Symbol" pitchFamily="2" charset="2"/>
              </a:rPr>
              <a:t>dept_name</a:t>
            </a:r>
          </a:p>
          <a:p>
            <a:pPr>
              <a:buFont typeface="Monotype Sorts" pitchFamily="2" charset="2"/>
              <a:buNone/>
            </a:pPr>
            <a:r>
              <a:rPr lang="en-US" altLang="en-US" sz="1275"/>
              <a:t>             </a:t>
            </a:r>
            <a:r>
              <a:rPr lang="en-US" altLang="en-US" sz="1275" i="1"/>
              <a:t>s_ID, </a:t>
            </a:r>
            <a:r>
              <a:rPr lang="en-US" altLang="en-US" sz="1275" i="1">
                <a:sym typeface="Symbol" pitchFamily="2" charset="2"/>
              </a:rPr>
              <a:t>dept_name</a:t>
            </a:r>
            <a:r>
              <a:rPr lang="en-US" altLang="en-US" sz="1275" i="1"/>
              <a:t> </a:t>
            </a:r>
            <a:r>
              <a:rPr lang="en-US" altLang="en-US" sz="1275">
                <a:sym typeface="Symbol" pitchFamily="2" charset="2"/>
              </a:rPr>
              <a:t> </a:t>
            </a:r>
            <a:r>
              <a:rPr lang="en-US" altLang="en-US" sz="1275" i="1">
                <a:sym typeface="Symbol" pitchFamily="2" charset="2"/>
              </a:rPr>
              <a:t>i_ID</a:t>
            </a:r>
          </a:p>
          <a:p>
            <a:r>
              <a:rPr lang="en-US" altLang="en-US" sz="1275">
                <a:sym typeface="Monotype Sorts" pitchFamily="2" charset="2"/>
              </a:rPr>
              <a:t>Two candidate keys =  {</a:t>
            </a:r>
            <a:r>
              <a:rPr lang="en-US" altLang="en-US" sz="1275" i="1"/>
              <a:t>s_ID, </a:t>
            </a:r>
            <a:r>
              <a:rPr lang="en-US" altLang="en-US" sz="1275" i="1">
                <a:sym typeface="Symbol" pitchFamily="2" charset="2"/>
              </a:rPr>
              <a:t>dept_name</a:t>
            </a:r>
            <a:r>
              <a:rPr lang="en-US" altLang="en-US" sz="1275">
                <a:sym typeface="Symbol" pitchFamily="2" charset="2"/>
              </a:rPr>
              <a:t>}, {</a:t>
            </a:r>
            <a:r>
              <a:rPr lang="en-US" altLang="en-US" sz="1275" i="1"/>
              <a:t>s_ID,</a:t>
            </a:r>
            <a:r>
              <a:rPr lang="en-US" altLang="en-US" sz="1275" i="1">
                <a:sym typeface="Symbol" pitchFamily="2" charset="2"/>
              </a:rPr>
              <a:t> i_ID </a:t>
            </a:r>
            <a:r>
              <a:rPr lang="en-US" altLang="en-US" sz="1275">
                <a:sym typeface="Symbol" pitchFamily="2" charset="2"/>
              </a:rPr>
              <a:t>}</a:t>
            </a:r>
            <a:endParaRPr lang="en-US" altLang="en-US" sz="1275">
              <a:sym typeface="Monotype Sorts" pitchFamily="2" charset="2"/>
            </a:endParaRPr>
          </a:p>
          <a:p>
            <a:r>
              <a:rPr lang="en-US" altLang="en-US" sz="1275">
                <a:sym typeface="Monotype Sorts" pitchFamily="2" charset="2"/>
              </a:rPr>
              <a:t>We have seen before that </a:t>
            </a:r>
            <a:r>
              <a:rPr lang="en-US" altLang="en-US" sz="1275" i="1"/>
              <a:t>dept_advisor </a:t>
            </a:r>
            <a:r>
              <a:rPr lang="en-US" altLang="en-US" sz="1275">
                <a:sym typeface="Monotype Sorts" pitchFamily="2" charset="2"/>
              </a:rPr>
              <a:t>is </a:t>
            </a:r>
            <a:r>
              <a:rPr lang="en-US" altLang="en-US" sz="1275">
                <a:solidFill>
                  <a:srgbClr val="002060"/>
                </a:solidFill>
                <a:sym typeface="Monotype Sorts" pitchFamily="2" charset="2"/>
              </a:rPr>
              <a:t>not</a:t>
            </a:r>
            <a:r>
              <a:rPr lang="en-US" altLang="en-US" sz="1275">
                <a:sym typeface="Monotype Sorts" pitchFamily="2" charset="2"/>
              </a:rPr>
              <a:t> in BCNF</a:t>
            </a:r>
          </a:p>
          <a:p>
            <a:r>
              <a:rPr lang="en-US" altLang="en-US" sz="1275" i="1">
                <a:sym typeface="Monotype Sorts" pitchFamily="2" charset="2"/>
              </a:rPr>
              <a:t>R,  </a:t>
            </a:r>
            <a:r>
              <a:rPr lang="en-US" altLang="en-US" sz="1275">
                <a:sym typeface="Monotype Sorts" pitchFamily="2" charset="2"/>
              </a:rPr>
              <a:t>however, </a:t>
            </a:r>
            <a:r>
              <a:rPr lang="en-US" altLang="en-US" sz="1275" i="1">
                <a:sym typeface="Monotype Sorts" pitchFamily="2" charset="2"/>
              </a:rPr>
              <a:t> </a:t>
            </a:r>
            <a:r>
              <a:rPr lang="en-US" altLang="en-US" sz="1275">
                <a:sym typeface="Monotype Sorts" pitchFamily="2" charset="2"/>
              </a:rPr>
              <a:t>is in  3NF</a:t>
            </a:r>
          </a:p>
          <a:p>
            <a:pPr lvl="1"/>
            <a:r>
              <a:rPr lang="en-US" altLang="en-US" sz="1275" i="1">
                <a:ea typeface="ＭＳ Ｐゴシック" panose="020B0600070205080204" pitchFamily="34" charset="-128"/>
              </a:rPr>
              <a:t> s_ID, </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rPr>
              <a:t> </a:t>
            </a:r>
            <a:r>
              <a:rPr lang="en-US" altLang="en-US" sz="1275">
                <a:ea typeface="ＭＳ Ｐゴシック" panose="020B0600070205080204" pitchFamily="34" charset="-128"/>
                <a:sym typeface="Monotype Sorts" pitchFamily="2" charset="2"/>
              </a:rPr>
              <a:t>is a superkey</a:t>
            </a:r>
          </a:p>
          <a:p>
            <a:pPr lvl="1"/>
            <a:r>
              <a:rPr lang="en-US" altLang="en-US" sz="1275">
                <a:ea typeface="ＭＳ Ｐゴシック" panose="020B0600070205080204" pitchFamily="34" charset="-128"/>
              </a:rPr>
              <a:t> </a:t>
            </a:r>
            <a:r>
              <a:rPr lang="en-US" altLang="en-US" sz="1275" i="1">
                <a:ea typeface="ＭＳ Ｐゴシック" panose="020B0600070205080204" pitchFamily="34" charset="-128"/>
              </a:rPr>
              <a:t>i_ID</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rPr>
              <a:t> i_ID</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is NOT a superkey, but:</a:t>
            </a:r>
          </a:p>
          <a:p>
            <a:pPr lvl="2"/>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 {</a:t>
            </a:r>
            <a:r>
              <a:rPr lang="en-US" altLang="en-US" sz="1275" i="1">
                <a:ea typeface="ＭＳ Ｐゴシック" panose="020B0600070205080204" pitchFamily="34" charset="-128"/>
              </a:rPr>
              <a:t>i_ID</a:t>
            </a:r>
            <a:r>
              <a:rPr lang="en-US" altLang="en-US" sz="1275">
                <a:ea typeface="ＭＳ Ｐゴシック" panose="020B0600070205080204" pitchFamily="34" charset="-128"/>
                <a:sym typeface="Monotype Sorts" pitchFamily="2" charset="2"/>
              </a:rPr>
              <a:t> }  = </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 and</a:t>
            </a:r>
          </a:p>
          <a:p>
            <a:pPr lvl="2"/>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Greek Symbols"/>
              </a:rPr>
              <a:t>is contained in a  candidate key</a:t>
            </a:r>
            <a:endParaRPr lang="en-US" altLang="en-US" sz="1275" i="1">
              <a:ea typeface="ＭＳ Ｐゴシック" panose="020B0600070205080204" pitchFamily="34" charset="-128"/>
              <a:sym typeface="Greek Symbols"/>
            </a:endParaRPr>
          </a:p>
          <a:p>
            <a:pPr>
              <a:buFont typeface="Monotype Sorts" pitchFamily="2" charset="2"/>
              <a:buNone/>
            </a:pPr>
            <a:endParaRPr lang="en-US" altLang="en-US" sz="1500" i="1">
              <a:sym typeface="Symbol" pitchFamily="2" charset="2"/>
            </a:endParaRPr>
          </a:p>
          <a:p>
            <a:pPr>
              <a:buFont typeface="Monotype Sorts" pitchFamily="2" charset="2"/>
              <a:buNone/>
            </a:pPr>
            <a:endParaRPr lang="en-US" altLang="en-US" sz="1500">
              <a:sym typeface="Symbol" pitchFamily="2" charset="2"/>
            </a:endParaRPr>
          </a:p>
          <a:p>
            <a:endParaRPr lang="en-US" altLang="en-US" sz="1500"/>
          </a:p>
        </p:txBody>
      </p:sp>
    </p:spTree>
    <p:extLst>
      <p:ext uri="{BB962C8B-B14F-4D97-AF65-F5344CB8AC3E}">
        <p14:creationId xmlns:p14="http://schemas.microsoft.com/office/powerpoint/2010/main" val="185344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85C1462-ACA1-034A-983F-3BFBE1ACCDE6}"/>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Comparison of BCNF and 3NF</a:t>
            </a:r>
          </a:p>
        </p:txBody>
      </p:sp>
      <p:sp>
        <p:nvSpPr>
          <p:cNvPr id="75778" name="Rectangle 3">
            <a:extLst>
              <a:ext uri="{FF2B5EF4-FFF2-40B4-BE49-F238E27FC236}">
                <a16:creationId xmlns:a16="http://schemas.microsoft.com/office/drawing/2014/main" id="{D9329518-495C-8D46-B773-3EA40E92B7B4}"/>
              </a:ext>
            </a:extLst>
          </p:cNvPr>
          <p:cNvSpPr>
            <a:spLocks noGrp="1" noChangeArrowheads="1"/>
          </p:cNvSpPr>
          <p:nvPr>
            <p:ph type="body" idx="1"/>
          </p:nvPr>
        </p:nvSpPr>
        <p:spPr>
          <a:xfrm>
            <a:off x="1728788" y="820341"/>
            <a:ext cx="5699522" cy="1995488"/>
          </a:xfrm>
        </p:spPr>
        <p:txBody>
          <a:bodyPr/>
          <a:lstStyle/>
          <a:p>
            <a:r>
              <a:rPr lang="en-US" altLang="en-US" sz="1275"/>
              <a:t>Advantages to 3NF over BCNF.  It is always possible to obtain a 3NF design without sacrificing losslessness or dependency preservation. </a:t>
            </a:r>
          </a:p>
          <a:p>
            <a:r>
              <a:rPr lang="en-US" altLang="en-US" sz="1275"/>
              <a:t>Disadvantages to 3NF. </a:t>
            </a:r>
          </a:p>
          <a:p>
            <a:pPr lvl="1"/>
            <a:r>
              <a:rPr lang="en-US" altLang="en-US" sz="1275">
                <a:ea typeface="ＭＳ Ｐゴシック" panose="020B0600070205080204" pitchFamily="34" charset="-128"/>
              </a:rPr>
              <a:t>We may have to use null values to represent some of the possible meaningful relationships among data items.</a:t>
            </a:r>
          </a:p>
          <a:p>
            <a:pPr lvl="1"/>
            <a:r>
              <a:rPr lang="en-US" altLang="en-US" sz="1275">
                <a:ea typeface="ＭＳ Ｐゴシック" panose="020B0600070205080204" pitchFamily="34" charset="-128"/>
              </a:rPr>
              <a:t> There is the problem of repetition of information.</a:t>
            </a:r>
          </a:p>
          <a:p>
            <a:pPr>
              <a:buFont typeface="Monotype Sorts" pitchFamily="2" charset="2"/>
              <a:buNone/>
            </a:pPr>
            <a:endParaRPr lang="en-US" altLang="en-US" sz="1500"/>
          </a:p>
        </p:txBody>
      </p:sp>
    </p:spTree>
    <p:extLst>
      <p:ext uri="{BB962C8B-B14F-4D97-AF65-F5344CB8AC3E}">
        <p14:creationId xmlns:p14="http://schemas.microsoft.com/office/powerpoint/2010/main" val="803204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B701E1D-0B95-384C-84A5-E64B12695BEB}"/>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25835B91-4665-8342-AC37-30F8915E81CB}"/>
              </a:ext>
            </a:extLst>
          </p:cNvPr>
          <p:cNvSpPr>
            <a:spLocks noGrp="1" noChangeArrowheads="1"/>
          </p:cNvSpPr>
          <p:nvPr>
            <p:ph type="body" idx="1"/>
          </p:nvPr>
        </p:nvSpPr>
        <p:spPr>
          <a:xfrm>
            <a:off x="1722835" y="820341"/>
            <a:ext cx="5550694" cy="2133600"/>
          </a:xfrm>
        </p:spPr>
        <p:txBody>
          <a:bodyPr/>
          <a:lstStyle/>
          <a:p>
            <a:r>
              <a:rPr lang="en-US" altLang="en-US" sz="1275"/>
              <a:t>Let </a:t>
            </a:r>
            <a:r>
              <a:rPr lang="en-US" altLang="en-US" sz="1275" i="1"/>
              <a:t>R</a:t>
            </a:r>
            <a:r>
              <a:rPr lang="en-US" altLang="en-US" sz="1275"/>
              <a:t> be a relation scheme with a set</a:t>
            </a:r>
            <a:r>
              <a:rPr lang="en-US" altLang="en-US" sz="1275" i="1"/>
              <a:t> F</a:t>
            </a:r>
            <a:r>
              <a:rPr lang="en-US" altLang="en-US" sz="1275"/>
              <a:t> of functional dependencies.</a:t>
            </a:r>
          </a:p>
          <a:p>
            <a:r>
              <a:rPr lang="en-US" altLang="en-US" sz="1275"/>
              <a:t>Decide whether a relation scheme </a:t>
            </a:r>
            <a:r>
              <a:rPr lang="en-US" altLang="en-US" sz="1275" i="1"/>
              <a:t>R</a:t>
            </a:r>
            <a:r>
              <a:rPr lang="en-US" altLang="en-US" sz="1275"/>
              <a:t> is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a:t>
            </a:r>
          </a:p>
          <a:p>
            <a:r>
              <a:rPr lang="en-US" altLang="en-US" sz="1275"/>
              <a:t>In the case that a relation scheme </a:t>
            </a:r>
            <a:r>
              <a:rPr lang="en-US" altLang="en-US" sz="1275" i="1"/>
              <a:t>R</a:t>
            </a:r>
            <a:r>
              <a:rPr lang="en-US" altLang="en-US" sz="1275"/>
              <a:t> is not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 need to decompose it into a set of relation scheme  {</a:t>
            </a:r>
            <a:r>
              <a:rPr lang="en-US" altLang="ja-JP" sz="1275" i="1"/>
              <a:t>R</a:t>
            </a:r>
            <a:r>
              <a:rPr lang="en-US" altLang="ja-JP" sz="1275" baseline="-25000"/>
              <a:t>1</a:t>
            </a:r>
            <a:r>
              <a:rPr lang="en-US" altLang="ja-JP" sz="1275" i="1"/>
              <a:t>, R</a:t>
            </a:r>
            <a:r>
              <a:rPr lang="en-US" altLang="ja-JP" sz="1275" baseline="-25000"/>
              <a:t>2</a:t>
            </a:r>
            <a:r>
              <a:rPr lang="en-US" altLang="ja-JP" sz="1275" i="1"/>
              <a:t>, ..., R</a:t>
            </a:r>
            <a:r>
              <a:rPr lang="en-US" altLang="ja-JP" sz="1275" i="1" baseline="-25000"/>
              <a:t>n</a:t>
            </a:r>
            <a:r>
              <a:rPr lang="en-US" altLang="ja-JP" sz="1275"/>
              <a:t>} such that:</a:t>
            </a:r>
          </a:p>
          <a:p>
            <a:pPr lvl="1"/>
            <a:r>
              <a:rPr lang="en-US" altLang="en-US" sz="1275">
                <a:ea typeface="ＭＳ Ｐゴシック" panose="020B0600070205080204" pitchFamily="34" charset="-128"/>
              </a:rPr>
              <a:t>Each relation scheme is in good form </a:t>
            </a:r>
          </a:p>
          <a:p>
            <a:pPr lvl="1"/>
            <a:r>
              <a:rPr lang="en-US" altLang="en-US" sz="1275">
                <a:ea typeface="ＭＳ Ｐゴシック" panose="020B0600070205080204" pitchFamily="34" charset="-128"/>
              </a:rPr>
              <a:t>The decomposition is a lossless decomposition</a:t>
            </a:r>
          </a:p>
          <a:p>
            <a:pPr lvl="1"/>
            <a:r>
              <a:rPr lang="en-US" altLang="en-US" sz="1275">
                <a:ea typeface="ＭＳ Ｐゴシック" panose="020B0600070205080204" pitchFamily="34" charset="-128"/>
              </a:rPr>
              <a:t>Preferably, the decomposition should be dependency preserving.</a:t>
            </a:r>
          </a:p>
        </p:txBody>
      </p:sp>
    </p:spTree>
    <p:extLst>
      <p:ext uri="{BB962C8B-B14F-4D97-AF65-F5344CB8AC3E}">
        <p14:creationId xmlns:p14="http://schemas.microsoft.com/office/powerpoint/2010/main" val="3331835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DD4E17-7C47-324C-BF65-C1D12B6571F0}"/>
              </a:ext>
            </a:extLst>
          </p:cNvPr>
          <p:cNvSpPr>
            <a:spLocks noGrp="1" noChangeArrowheads="1"/>
          </p:cNvSpPr>
          <p:nvPr>
            <p:ph type="ctrTitle"/>
          </p:nvPr>
        </p:nvSpPr>
        <p:spPr/>
        <p:txBody>
          <a:bodyPr/>
          <a:lstStyle/>
          <a:p>
            <a:pPr>
              <a:defRPr/>
            </a:pPr>
            <a:r>
              <a:rPr lang="en-US" dirty="0">
                <a:solidFill>
                  <a:srgbClr val="FF0000"/>
                </a:solidFill>
              </a:rPr>
              <a:t>Universal – Ferguson’s Law of Useful</a:t>
            </a:r>
            <a:br>
              <a:rPr lang="en-US" dirty="0">
                <a:solidFill>
                  <a:srgbClr val="FF0000"/>
                </a:solidFill>
              </a:rPr>
            </a:br>
            <a:r>
              <a:rPr lang="en-US" dirty="0">
                <a:solidFill>
                  <a:srgbClr val="FF0000"/>
                </a:solidFill>
              </a:rPr>
              <a:t>Normalization and </a:t>
            </a:r>
            <a:r>
              <a:rPr lang="en-US" dirty="0" err="1">
                <a:solidFill>
                  <a:srgbClr val="FF0000"/>
                </a:solidFill>
              </a:rPr>
              <a:t>Konstraints</a:t>
            </a:r>
            <a:r>
              <a:rPr lang="en-US" dirty="0">
                <a:solidFill>
                  <a:srgbClr val="FF0000"/>
                </a:solidFill>
              </a:rPr>
              <a:t> </a:t>
            </a:r>
            <a:br>
              <a:rPr lang="en-US" dirty="0">
                <a:solidFill>
                  <a:srgbClr val="FF0000"/>
                </a:solidFill>
              </a:rPr>
            </a:br>
            <a:r>
              <a:rPr lang="en-US" dirty="0">
                <a:solidFill>
                  <a:srgbClr val="FF0000"/>
                </a:solidFill>
              </a:rPr>
              <a:t>(U—FLUNK)</a:t>
            </a:r>
          </a:p>
        </p:txBody>
      </p:sp>
    </p:spTree>
    <p:extLst>
      <p:ext uri="{BB962C8B-B14F-4D97-AF65-F5344CB8AC3E}">
        <p14:creationId xmlns:p14="http://schemas.microsoft.com/office/powerpoint/2010/main" val="3090905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4DC4499-7E47-6B47-B290-4BC5AD5BA068}"/>
              </a:ext>
            </a:extLst>
          </p:cNvPr>
          <p:cNvSpPr txBox="1">
            <a:spLocks noChangeArrowheads="1"/>
          </p:cNvSpPr>
          <p:nvPr/>
        </p:nvSpPr>
        <p:spPr bwMode="auto">
          <a:xfrm>
            <a:off x="1557338" y="64294"/>
            <a:ext cx="6057900" cy="457200"/>
          </a:xfrm>
          <a:prstGeom prst="rect">
            <a:avLst/>
          </a:prstGeom>
          <a:noFill/>
          <a:ln w="9525">
            <a:noFill/>
            <a:miter lim="800000"/>
            <a:headEnd/>
            <a:tailEnd/>
          </a:ln>
        </p:spPr>
        <p:txBody>
          <a:bodyPr anchor="b"/>
          <a:lstStyle>
            <a:lvl1pPr algn="ctr" rtl="0" eaLnBrk="0" fontAlgn="base" hangingPunct="0">
              <a:spcBef>
                <a:spcPct val="0"/>
              </a:spcBef>
              <a:spcAft>
                <a:spcPct val="0"/>
              </a:spcAft>
              <a:defRPr kumimoji="1" sz="3200" b="1">
                <a:solidFill>
                  <a:srgbClr val="002060"/>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pPr defTabSz="685800">
              <a:defRPr/>
            </a:pPr>
            <a:r>
              <a:rPr lang="en-US" altLang="en-US" sz="2400" kern="0" dirty="0">
                <a:effectLst>
                  <a:outerShdw blurRad="38100" dist="38100" dir="2700000" algn="tl">
                    <a:srgbClr val="C0C0C0"/>
                  </a:outerShdw>
                </a:effectLst>
                <a:latin typeface="Helvetica"/>
              </a:rPr>
              <a:t>U-FLUNK is a Workflow Process</a:t>
            </a:r>
          </a:p>
        </p:txBody>
      </p:sp>
      <p:pic>
        <p:nvPicPr>
          <p:cNvPr id="99330" name="Picture 6">
            <a:extLst>
              <a:ext uri="{FF2B5EF4-FFF2-40B4-BE49-F238E27FC236}">
                <a16:creationId xmlns:a16="http://schemas.microsoft.com/office/drawing/2014/main" id="{1229B586-F885-3D43-A52A-EC5F0CEB2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544" y="610791"/>
            <a:ext cx="5776913" cy="428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557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a:extLst>
              <a:ext uri="{FF2B5EF4-FFF2-40B4-BE49-F238E27FC236}">
                <a16:creationId xmlns:a16="http://schemas.microsoft.com/office/drawing/2014/main" id="{65C0EC8B-91AE-0642-88FB-12B10146F54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9B258269-768E-8440-A276-4E313C2AC6FD}"/>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D258DAF8-B257-F64C-88F2-5A1E72DF2D22}"/>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0000"/>
              </a:solidFill>
              <a:latin typeface="Helvetica" pitchFamily="2" charset="0"/>
              <a:ea typeface="ＭＳ Ｐゴシック" panose="020B0600070205080204" pitchFamily="34" charset="-128"/>
            </a:endParaRPr>
          </a:p>
        </p:txBody>
      </p:sp>
    </p:spTree>
    <p:extLst>
      <p:ext uri="{BB962C8B-B14F-4D97-AF65-F5344CB8AC3E}">
        <p14:creationId xmlns:p14="http://schemas.microsoft.com/office/powerpoint/2010/main" val="2235395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a:extLst>
              <a:ext uri="{FF2B5EF4-FFF2-40B4-BE49-F238E27FC236}">
                <a16:creationId xmlns:a16="http://schemas.microsoft.com/office/drawing/2014/main" id="{29315AB9-3ADA-7A43-A8E3-70F28F368C1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First Normal Form</a:t>
            </a:r>
          </a:p>
        </p:txBody>
      </p:sp>
      <p:sp>
        <p:nvSpPr>
          <p:cNvPr id="112642" name="Rectangle 3">
            <a:extLst>
              <a:ext uri="{FF2B5EF4-FFF2-40B4-BE49-F238E27FC236}">
                <a16:creationId xmlns:a16="http://schemas.microsoft.com/office/drawing/2014/main" id="{7823E7A9-7E7D-4848-ADD9-81B79F9DB5D1}"/>
              </a:ext>
            </a:extLst>
          </p:cNvPr>
          <p:cNvSpPr>
            <a:spLocks noGrp="1" noChangeArrowheads="1"/>
          </p:cNvSpPr>
          <p:nvPr>
            <p:ph type="body" idx="1"/>
          </p:nvPr>
        </p:nvSpPr>
        <p:spPr>
          <a:xfrm>
            <a:off x="152400" y="838201"/>
            <a:ext cx="8534399" cy="3240881"/>
          </a:xfrm>
        </p:spPr>
        <p:txBody>
          <a:bodyPr/>
          <a:lstStyle/>
          <a:p>
            <a:r>
              <a:rPr lang="en-US" altLang="en-US" sz="1600" dirty="0"/>
              <a:t>Domain is </a:t>
            </a:r>
            <a:r>
              <a:rPr lang="en-US" altLang="en-US" sz="1600" b="1" dirty="0">
                <a:solidFill>
                  <a:srgbClr val="002060"/>
                </a:solidFill>
              </a:rPr>
              <a:t>atomic</a:t>
            </a:r>
            <a:r>
              <a:rPr lang="en-US" altLang="en-US" sz="1600" dirty="0">
                <a:solidFill>
                  <a:srgbClr val="002060"/>
                </a:solidFill>
              </a:rPr>
              <a:t> </a:t>
            </a:r>
            <a:r>
              <a:rPr lang="en-US" altLang="en-US" sz="1600" dirty="0"/>
              <a:t>if its elements are considered to be indivisible units</a:t>
            </a:r>
          </a:p>
          <a:p>
            <a:pPr lvl="1"/>
            <a:r>
              <a:rPr lang="en-US" altLang="en-US" sz="1600" dirty="0">
                <a:ea typeface="ＭＳ Ｐゴシック" panose="020B0600070205080204" pitchFamily="34" charset="-128"/>
              </a:rPr>
              <a:t>Examples of non-atomic domains:</a:t>
            </a:r>
          </a:p>
          <a:p>
            <a:pPr lvl="2"/>
            <a:r>
              <a:rPr lang="en-US" altLang="en-US" sz="1600" dirty="0">
                <a:ea typeface="ＭＳ Ｐゴシック" panose="020B0600070205080204" pitchFamily="34" charset="-128"/>
              </a:rPr>
              <a:t>Set of names, composite attributes</a:t>
            </a:r>
          </a:p>
          <a:p>
            <a:pPr lvl="2"/>
            <a:r>
              <a:rPr lang="en-US" altLang="en-US" sz="1600" dirty="0">
                <a:ea typeface="ＭＳ Ｐゴシック" panose="020B0600070205080204" pitchFamily="34" charset="-128"/>
              </a:rPr>
              <a:t>Identification numbers like CS 101  that can be broken up into parts</a:t>
            </a:r>
          </a:p>
          <a:p>
            <a:r>
              <a:rPr lang="en-US" altLang="en-US" sz="1600" dirty="0"/>
              <a:t>A relational schema R is in </a:t>
            </a:r>
            <a:r>
              <a:rPr lang="en-US" altLang="en-US" sz="1600" b="1" dirty="0">
                <a:solidFill>
                  <a:srgbClr val="002060"/>
                </a:solidFill>
              </a:rPr>
              <a:t>first normal form</a:t>
            </a:r>
            <a:r>
              <a:rPr lang="en-US" altLang="en-US" sz="1600" dirty="0">
                <a:solidFill>
                  <a:srgbClr val="002060"/>
                </a:solidFill>
              </a:rPr>
              <a:t> </a:t>
            </a:r>
            <a:r>
              <a:rPr lang="en-US" altLang="en-US" sz="1600" dirty="0"/>
              <a:t>if the domains of all attributes of R are atomic</a:t>
            </a:r>
          </a:p>
          <a:p>
            <a:r>
              <a:rPr lang="en-US" altLang="en-US" sz="1600" dirty="0"/>
              <a:t>Non-atomic values complicate storage and encourage redundant (repeated) storage of data</a:t>
            </a:r>
          </a:p>
          <a:p>
            <a:pPr lvl="1"/>
            <a:r>
              <a:rPr lang="en-US" altLang="en-US" sz="1600" dirty="0">
                <a:ea typeface="ＭＳ Ｐゴシック" panose="020B0600070205080204" pitchFamily="34" charset="-128"/>
              </a:rPr>
              <a:t>Example:  Set of accounts stored with each customer, and set of owners stored with each account</a:t>
            </a:r>
          </a:p>
          <a:p>
            <a:pPr lvl="1"/>
            <a:r>
              <a:rPr lang="en-US" altLang="en-US" sz="1600" dirty="0">
                <a:ea typeface="ＭＳ Ｐゴシック" panose="020B0600070205080204" pitchFamily="34" charset="-128"/>
              </a:rPr>
              <a:t>We assume all relations are in first normal form (and revisit this in Chapter 22: Object Based Databases)</a:t>
            </a:r>
          </a:p>
        </p:txBody>
      </p:sp>
    </p:spTree>
    <p:extLst>
      <p:ext uri="{BB962C8B-B14F-4D97-AF65-F5344CB8AC3E}">
        <p14:creationId xmlns:p14="http://schemas.microsoft.com/office/powerpoint/2010/main" val="1714965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a:extLst>
              <a:ext uri="{FF2B5EF4-FFF2-40B4-BE49-F238E27FC236}">
                <a16:creationId xmlns:a16="http://schemas.microsoft.com/office/drawing/2014/main" id="{EBF709E4-FE01-584D-BFC3-6113CD21A82B}"/>
              </a:ext>
            </a:extLst>
          </p:cNvPr>
          <p:cNvSpPr>
            <a:spLocks noGrp="1" noChangeArrowheads="1"/>
          </p:cNvSpPr>
          <p:nvPr>
            <p:ph type="title"/>
          </p:nvPr>
        </p:nvSpPr>
        <p:spPr>
          <a:xfrm>
            <a:off x="1657350" y="78581"/>
            <a:ext cx="6057900" cy="457200"/>
          </a:xfrm>
        </p:spPr>
        <p:txBody>
          <a:bodyPr/>
          <a:lstStyle/>
          <a:p>
            <a:pPr>
              <a:defRPr/>
            </a:pPr>
            <a:r>
              <a:rPr lang="en-US" altLang="en-US" dirty="0">
                <a:effectLst>
                  <a:outerShdw blurRad="38100" dist="38100" dir="2700000" algn="tl">
                    <a:srgbClr val="C0C0C0"/>
                  </a:outerShdw>
                </a:effectLst>
              </a:rPr>
              <a:t>First Normal Form (Cont</a:t>
            </a:r>
            <a:r>
              <a:rPr lang="en-US" altLang="en-US" dirty="0">
                <a:effectLst>
                  <a:outerShdw blurRad="38100" dist="38100" dir="2700000" algn="tl">
                    <a:srgbClr val="C0C0C0"/>
                  </a:outerShdw>
                </a:effectLst>
                <a:latin typeface="Arial" panose="020B0604020202020204" pitchFamily="34" charset="0"/>
              </a:rPr>
              <a:t>.</a:t>
            </a:r>
            <a:r>
              <a:rPr lang="en-US" altLang="ja-JP" dirty="0">
                <a:effectLst>
                  <a:outerShdw blurRad="38100" dist="38100" dir="2700000" algn="tl">
                    <a:srgbClr val="C0C0C0"/>
                  </a:outerShdw>
                </a:effectLst>
              </a:rPr>
              <a:t>)</a:t>
            </a:r>
            <a:endParaRPr lang="en-US" altLang="en-US" dirty="0">
              <a:effectLst>
                <a:outerShdw blurRad="38100" dist="38100" dir="2700000" algn="tl">
                  <a:srgbClr val="C0C0C0"/>
                </a:outerShdw>
              </a:effectLst>
            </a:endParaRPr>
          </a:p>
        </p:txBody>
      </p:sp>
      <p:sp>
        <p:nvSpPr>
          <p:cNvPr id="114690" name="Rectangle 3">
            <a:extLst>
              <a:ext uri="{FF2B5EF4-FFF2-40B4-BE49-F238E27FC236}">
                <a16:creationId xmlns:a16="http://schemas.microsoft.com/office/drawing/2014/main" id="{C6612D48-864A-CF4C-85AC-B6634A630E97}"/>
              </a:ext>
            </a:extLst>
          </p:cNvPr>
          <p:cNvSpPr>
            <a:spLocks noGrp="1" noChangeArrowheads="1"/>
          </p:cNvSpPr>
          <p:nvPr>
            <p:ph type="body" idx="1"/>
          </p:nvPr>
        </p:nvSpPr>
        <p:spPr>
          <a:xfrm>
            <a:off x="1727598" y="902494"/>
            <a:ext cx="5807869" cy="2291954"/>
          </a:xfrm>
        </p:spPr>
        <p:txBody>
          <a:bodyPr/>
          <a:lstStyle/>
          <a:p>
            <a:r>
              <a:rPr lang="en-US" altLang="en-US"/>
              <a:t>Atomicity is actually a property of how the elements of the domain are used.</a:t>
            </a:r>
          </a:p>
          <a:p>
            <a:pPr lvl="1"/>
            <a:r>
              <a:rPr lang="en-US" altLang="en-US">
                <a:ea typeface="ＭＳ Ｐゴシック" panose="020B0600070205080204" pitchFamily="34" charset="-128"/>
              </a:rPr>
              <a:t>Example: Strings would normally be considered indivisible </a:t>
            </a:r>
          </a:p>
          <a:p>
            <a:pPr lvl="1"/>
            <a:r>
              <a:rPr lang="en-US" altLang="en-US">
                <a:ea typeface="ＭＳ Ｐゴシック" panose="020B0600070205080204" pitchFamily="34" charset="-128"/>
              </a:rPr>
              <a:t>Suppose that students are given roll numbers which are strings of the form </a:t>
            </a:r>
            <a:r>
              <a:rPr lang="en-US" altLang="en-US" i="1">
                <a:ea typeface="ＭＳ Ｐゴシック" panose="020B0600070205080204" pitchFamily="34" charset="-128"/>
              </a:rPr>
              <a:t>CS0012 </a:t>
            </a:r>
            <a:r>
              <a:rPr lang="en-US" altLang="en-US">
                <a:ea typeface="ＭＳ Ｐゴシック" panose="020B0600070205080204" pitchFamily="34" charset="-128"/>
              </a:rPr>
              <a:t>or </a:t>
            </a:r>
            <a:r>
              <a:rPr lang="en-US" altLang="en-US" i="1">
                <a:ea typeface="ＭＳ Ｐゴシック" panose="020B0600070205080204" pitchFamily="34" charset="-128"/>
              </a:rPr>
              <a:t>EE1127</a:t>
            </a:r>
          </a:p>
          <a:p>
            <a:pPr lvl="1"/>
            <a:r>
              <a:rPr lang="en-US" altLang="en-US">
                <a:ea typeface="ＭＳ Ｐゴシック" panose="020B0600070205080204" pitchFamily="34" charset="-128"/>
              </a:rPr>
              <a:t>If the first two characters are extracted to find the department, the domain of roll numbers is not atomic.</a:t>
            </a:r>
          </a:p>
          <a:p>
            <a:pPr lvl="1"/>
            <a:r>
              <a:rPr lang="en-US" altLang="en-US">
                <a:ea typeface="ＭＳ Ｐゴシック" panose="020B0600070205080204" pitchFamily="34" charset="-128"/>
              </a:rPr>
              <a:t>Doing so is a bad idea: leads to encoding of information in application program rather than in the database.</a:t>
            </a:r>
          </a:p>
        </p:txBody>
      </p:sp>
    </p:spTree>
    <p:extLst>
      <p:ext uri="{BB962C8B-B14F-4D97-AF65-F5344CB8AC3E}">
        <p14:creationId xmlns:p14="http://schemas.microsoft.com/office/powerpoint/2010/main" val="1462869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486EA9-B363-3A45-BB66-AED1D5243699}"/>
              </a:ext>
            </a:extLst>
          </p:cNvPr>
          <p:cNvSpPr>
            <a:spLocks noGrp="1"/>
          </p:cNvSpPr>
          <p:nvPr>
            <p:ph idx="1"/>
          </p:nvPr>
        </p:nvSpPr>
        <p:spPr>
          <a:xfrm>
            <a:off x="152400" y="590550"/>
            <a:ext cx="3962400" cy="4038600"/>
          </a:xfrm>
        </p:spPr>
        <p:txBody>
          <a:bodyPr/>
          <a:lstStyle/>
          <a:p>
            <a:r>
              <a:rPr lang="en-US" sz="1800" dirty="0"/>
              <a:t>“2021-04-02”</a:t>
            </a:r>
          </a:p>
          <a:p>
            <a:r>
              <a:rPr lang="en-US" sz="1800" dirty="0"/>
              <a:t>101, 102</a:t>
            </a:r>
          </a:p>
          <a:p>
            <a:pPr lvl="1"/>
            <a:r>
              <a:rPr lang="en-US" sz="1600" dirty="0"/>
              <a:t>1*10 + 2*1</a:t>
            </a:r>
          </a:p>
          <a:p>
            <a:pPr lvl="1"/>
            <a:r>
              <a:rPr lang="en-US" sz="1600" dirty="0"/>
              <a:t>$1,203 (x, y), (0,203)</a:t>
            </a:r>
          </a:p>
          <a:p>
            <a:r>
              <a:rPr lang="en-US" sz="1800" dirty="0"/>
              <a:t>1: 19000101</a:t>
            </a:r>
          </a:p>
          <a:p>
            <a:r>
              <a:rPr lang="en-US" sz="1800" dirty="0"/>
              <a:t>2: 19000102</a:t>
            </a:r>
          </a:p>
          <a:p>
            <a:r>
              <a:rPr lang="en-US" sz="1800" dirty="0"/>
              <a:t>21034</a:t>
            </a:r>
          </a:p>
          <a:p>
            <a:r>
              <a:rPr lang="en-US" sz="1800" dirty="0" err="1"/>
              <a:t>Number_to_date</a:t>
            </a:r>
            <a:r>
              <a:rPr lang="en-US" sz="1800" dirty="0"/>
              <a:t>(n) </a:t>
            </a:r>
            <a:r>
              <a:rPr lang="en-US" sz="1800" dirty="0">
                <a:sym typeface="Wingdings" pitchFamily="2" charset="2"/>
              </a:rPr>
              <a:t> “20210402”</a:t>
            </a:r>
          </a:p>
          <a:p>
            <a:r>
              <a:rPr lang="en-US" sz="1800" dirty="0" err="1">
                <a:sym typeface="Wingdings" pitchFamily="2" charset="2"/>
              </a:rPr>
              <a:t>Date_str_to_number</a:t>
            </a:r>
            <a:r>
              <a:rPr lang="en-US" sz="1800" dirty="0">
                <a:sym typeface="Wingdings" pitchFamily="2" charset="2"/>
              </a:rPr>
              <a:t>(“19000101”) 1</a:t>
            </a:r>
          </a:p>
          <a:p>
            <a:r>
              <a:rPr lang="en-US" sz="1800" dirty="0">
                <a:sym typeface="Wingdings" pitchFamily="2" charset="2"/>
              </a:rPr>
              <a:t>19000101, 190200101: </a:t>
            </a:r>
            <a:r>
              <a:rPr lang="en-US" sz="1800" dirty="0" err="1">
                <a:sym typeface="Wingdings" pitchFamily="2" charset="2"/>
              </a:rPr>
              <a:t>n,m</a:t>
            </a:r>
            <a:endParaRPr lang="en-US" sz="1800" dirty="0"/>
          </a:p>
          <a:p>
            <a:endParaRPr lang="en-US" sz="1800" dirty="0"/>
          </a:p>
        </p:txBody>
      </p:sp>
      <p:sp>
        <p:nvSpPr>
          <p:cNvPr id="3" name="Title 2">
            <a:extLst>
              <a:ext uri="{FF2B5EF4-FFF2-40B4-BE49-F238E27FC236}">
                <a16:creationId xmlns:a16="http://schemas.microsoft.com/office/drawing/2014/main" id="{83BE5081-4728-D044-AEC5-8EFC9C134BB4}"/>
              </a:ext>
            </a:extLst>
          </p:cNvPr>
          <p:cNvSpPr>
            <a:spLocks noGrp="1"/>
          </p:cNvSpPr>
          <p:nvPr>
            <p:ph type="title"/>
          </p:nvPr>
        </p:nvSpPr>
        <p:spPr/>
        <p:txBody>
          <a:bodyPr/>
          <a:lstStyle/>
          <a:p>
            <a:endParaRPr lang="en-US"/>
          </a:p>
        </p:txBody>
      </p:sp>
      <p:sp>
        <p:nvSpPr>
          <p:cNvPr id="4" name="Content Placeholder 1">
            <a:extLst>
              <a:ext uri="{FF2B5EF4-FFF2-40B4-BE49-F238E27FC236}">
                <a16:creationId xmlns:a16="http://schemas.microsoft.com/office/drawing/2014/main" id="{D0E13103-04AC-1A43-8189-5907DE316B25}"/>
              </a:ext>
            </a:extLst>
          </p:cNvPr>
          <p:cNvSpPr txBox="1">
            <a:spLocks/>
          </p:cNvSpPr>
          <p:nvPr/>
        </p:nvSpPr>
        <p:spPr>
          <a:xfrm>
            <a:off x="4724400" y="594198"/>
            <a:ext cx="39624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(“2021-04-02”, p01, 3, $1)</a:t>
            </a:r>
          </a:p>
          <a:p>
            <a:r>
              <a:rPr lang="en-US" sz="1800" dirty="0"/>
              <a:t>Show me total revenue broken by</a:t>
            </a:r>
          </a:p>
          <a:p>
            <a:pPr lvl="1"/>
            <a:r>
              <a:rPr lang="en-US" sz="1600" dirty="0"/>
              <a:t>(product number, year)</a:t>
            </a:r>
          </a:p>
          <a:p>
            <a:pPr lvl="1"/>
            <a:r>
              <a:rPr lang="en-US" sz="1600" dirty="0"/>
              <a:t>(# of sales, day of week)</a:t>
            </a:r>
          </a:p>
          <a:p>
            <a:pPr lvl="1"/>
            <a:r>
              <a:rPr lang="en-US" sz="1600" dirty="0"/>
              <a:t>(total revenue, month, day of week)</a:t>
            </a:r>
          </a:p>
          <a:p>
            <a:pPr lvl="1"/>
            <a:r>
              <a:rPr lang="en-US" sz="1600" dirty="0"/>
              <a:t>(... ... ...)</a:t>
            </a:r>
          </a:p>
          <a:p>
            <a:r>
              <a:rPr lang="en-US" sz="1800" dirty="0"/>
              <a:t>23315</a:t>
            </a:r>
          </a:p>
          <a:p>
            <a:pPr lvl="1"/>
            <a:r>
              <a:rPr lang="en-US" sz="1600" dirty="0"/>
              <a:t>2021-04-02</a:t>
            </a:r>
          </a:p>
          <a:p>
            <a:pPr lvl="1"/>
            <a:r>
              <a:rPr lang="en-US" sz="1600" dirty="0"/>
              <a:t>Year,</a:t>
            </a:r>
          </a:p>
          <a:p>
            <a:pPr lvl="1"/>
            <a:r>
              <a:rPr lang="en-US" sz="1600" dirty="0"/>
              <a:t>Day of week</a:t>
            </a:r>
          </a:p>
          <a:p>
            <a:pPr lvl="1"/>
            <a:r>
              <a:rPr lang="en-US" sz="1600" dirty="0"/>
              <a:t>Day of the month</a:t>
            </a:r>
          </a:p>
          <a:p>
            <a:pPr lvl="1"/>
            <a:r>
              <a:rPr lang="en-US" sz="1600" dirty="0"/>
              <a:t>Quarter</a:t>
            </a:r>
          </a:p>
          <a:p>
            <a:pPr lvl="1"/>
            <a:r>
              <a:rPr lang="en-US" sz="1600" dirty="0"/>
              <a:t>Weekend</a:t>
            </a:r>
          </a:p>
          <a:p>
            <a:pPr lvl="1"/>
            <a:r>
              <a:rPr lang="en-US" sz="1600" dirty="0"/>
              <a:t>... ...</a:t>
            </a:r>
          </a:p>
        </p:txBody>
      </p:sp>
    </p:spTree>
    <p:extLst>
      <p:ext uri="{BB962C8B-B14F-4D97-AF65-F5344CB8AC3E}">
        <p14:creationId xmlns:p14="http://schemas.microsoft.com/office/powerpoint/2010/main" val="47858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2C848F-3BFF-134D-9661-FDE1E1CB3C1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BB24871-3490-D944-BB55-586BCBC9CC1C}"/>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432782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Tree>
    <p:extLst>
      <p:ext uri="{BB962C8B-B14F-4D97-AF65-F5344CB8AC3E}">
        <p14:creationId xmlns:p14="http://schemas.microsoft.com/office/powerpoint/2010/main" val="2531768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Core Concepts</a:t>
            </a:r>
          </a:p>
        </p:txBody>
      </p:sp>
    </p:spTree>
    <p:extLst>
      <p:ext uri="{BB962C8B-B14F-4D97-AF65-F5344CB8AC3E}">
        <p14:creationId xmlns:p14="http://schemas.microsoft.com/office/powerpoint/2010/main" val="2065591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lang="en-US" sz="2400" dirty="0">
              <a:solidFill>
                <a:srgbClr val="FF0000"/>
              </a:solidFill>
              <a:latin typeface="Calibri"/>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Control access (Isolation)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880143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extLst>
              <p:ext uri="{D42A27DB-BD31-4B8C-83A1-F6EECF244321}">
                <p14:modId xmlns:p14="http://schemas.microsoft.com/office/powerpoint/2010/main" val="1435019225"/>
              </p:ext>
            </p:extLst>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30480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 name="Rectangle 2">
            <a:extLst>
              <a:ext uri="{FF2B5EF4-FFF2-40B4-BE49-F238E27FC236}">
                <a16:creationId xmlns:a16="http://schemas.microsoft.com/office/drawing/2014/main" id="{00E689A5-7648-1A4E-80DB-95410A690BE5}"/>
              </a:ext>
            </a:extLst>
          </p:cNvPr>
          <p:cNvSpPr/>
          <p:nvPr/>
        </p:nvSpPr>
        <p:spPr>
          <a:xfrm>
            <a:off x="-228600" y="1524832"/>
            <a:ext cx="2819400" cy="2462213"/>
          </a:xfrm>
          <a:prstGeom prst="rect">
            <a:avLst/>
          </a:prstGeom>
        </p:spPr>
        <p:txBody>
          <a:bodyPr wrap="square">
            <a:spAutoFit/>
          </a:bodyPr>
          <a:lstStyle/>
          <a:p>
            <a:pPr lvl="1">
              <a:buFont typeface="Monotype Sorts" charset="2"/>
              <a:buNone/>
            </a:pPr>
            <a:r>
              <a:rPr lang="en-US" altLang="en-US" dirty="0"/>
              <a:t>BEGIN TRANSACTION {</a:t>
            </a:r>
          </a:p>
          <a:p>
            <a:pPr lvl="1">
              <a:buFont typeface="Monotype Sorts" charset="2"/>
              <a:buNone/>
            </a:pPr>
            <a:r>
              <a:rPr lang="en-US" altLang="en-US" dirty="0"/>
              <a:t>1.	</a:t>
            </a:r>
            <a:r>
              <a:rPr lang="en-US" altLang="en-US" b="1" dirty="0"/>
              <a:t>read</a:t>
            </a:r>
            <a:r>
              <a:rPr lang="en-US" altLang="en-US" dirty="0"/>
              <a:t>(</a:t>
            </a:r>
            <a:r>
              <a:rPr lang="en-US" altLang="en-US" i="1" dirty="0"/>
              <a:t>A</a:t>
            </a:r>
            <a:r>
              <a:rPr lang="en-US" altLang="en-US" dirty="0"/>
              <a:t>)</a:t>
            </a:r>
          </a:p>
          <a:p>
            <a:pPr lvl="1">
              <a:buFont typeface="Monotype Sorts" charset="2"/>
              <a:buNone/>
            </a:pPr>
            <a:r>
              <a:rPr lang="en-US" altLang="en-US" dirty="0"/>
              <a:t>2.	</a:t>
            </a:r>
            <a:r>
              <a:rPr lang="en-US" altLang="en-US" i="1" dirty="0"/>
              <a:t>A</a:t>
            </a:r>
            <a:r>
              <a:rPr lang="en-US" altLang="en-US" dirty="0"/>
              <a:t> := </a:t>
            </a:r>
            <a:r>
              <a:rPr lang="en-US" altLang="en-US" i="1" dirty="0"/>
              <a:t>A – </a:t>
            </a:r>
            <a:r>
              <a:rPr lang="en-US" altLang="en-US" dirty="0"/>
              <a:t>50</a:t>
            </a:r>
          </a:p>
          <a:p>
            <a:pPr marL="571500" lvl="1" indent="-228600">
              <a:buFont typeface="Monotype Sorts" charset="2"/>
              <a:buAutoNum type="arabicPeriod" startAt="3"/>
            </a:pPr>
            <a:r>
              <a:rPr lang="en-US" altLang="en-US" b="1" dirty="0"/>
              <a:t>write</a:t>
            </a:r>
            <a:r>
              <a:rPr lang="en-US" altLang="en-US" dirty="0"/>
              <a:t>(</a:t>
            </a:r>
            <a:r>
              <a:rPr lang="en-US" altLang="en-US" i="1" dirty="0"/>
              <a:t>A</a:t>
            </a:r>
            <a:r>
              <a:rPr lang="en-US" altLang="en-US" dirty="0"/>
              <a:t>)</a:t>
            </a:r>
          </a:p>
          <a:p>
            <a:pPr lvl="1">
              <a:buFont typeface="Monotype Sorts" charset="2"/>
              <a:buNone/>
            </a:pPr>
            <a:r>
              <a:rPr lang="en-US" altLang="en-US" dirty="0"/>
              <a:t>4.	</a:t>
            </a:r>
            <a:r>
              <a:rPr lang="en-US" altLang="en-US" b="1" dirty="0"/>
              <a:t>read</a:t>
            </a:r>
            <a:r>
              <a:rPr lang="en-US" altLang="en-US" dirty="0"/>
              <a:t>(</a:t>
            </a:r>
            <a:r>
              <a:rPr lang="en-US" altLang="en-US" i="1" dirty="0"/>
              <a:t>B</a:t>
            </a:r>
            <a:r>
              <a:rPr lang="en-US" altLang="en-US" dirty="0"/>
              <a:t>)</a:t>
            </a:r>
          </a:p>
          <a:p>
            <a:pPr lvl="1">
              <a:buFont typeface="Monotype Sorts" charset="2"/>
              <a:buNone/>
            </a:pPr>
            <a:r>
              <a:rPr lang="en-US" altLang="en-US" dirty="0"/>
              <a:t>5.	</a:t>
            </a:r>
            <a:r>
              <a:rPr lang="en-US" altLang="en-US" i="1" dirty="0"/>
              <a:t>B</a:t>
            </a:r>
            <a:r>
              <a:rPr lang="en-US" altLang="en-US" dirty="0"/>
              <a:t> := </a:t>
            </a:r>
            <a:r>
              <a:rPr lang="en-US" altLang="en-US" i="1" dirty="0"/>
              <a:t>B + </a:t>
            </a:r>
            <a:r>
              <a:rPr lang="en-US" altLang="en-US" dirty="0"/>
              <a:t>50</a:t>
            </a:r>
          </a:p>
          <a:p>
            <a:pPr marL="571500" lvl="1" indent="-228600">
              <a:buFont typeface="Monotype Sorts" charset="2"/>
              <a:buAutoNum type="arabicPeriod" startAt="6"/>
            </a:pPr>
            <a:r>
              <a:rPr lang="en-US" altLang="en-US" b="1" dirty="0"/>
              <a:t>write</a:t>
            </a:r>
            <a:r>
              <a:rPr lang="en-US" altLang="en-US" dirty="0"/>
              <a:t>(</a:t>
            </a:r>
            <a:r>
              <a:rPr lang="en-US" altLang="en-US" i="1" dirty="0"/>
              <a:t>B)</a:t>
            </a:r>
          </a:p>
          <a:p>
            <a:pPr marL="342900" lvl="1" indent="0">
              <a:buNone/>
            </a:pPr>
            <a:r>
              <a:rPr lang="en-US" altLang="en-US" i="1" dirty="0"/>
              <a:t>COMMIT or ROLLBACK }</a:t>
            </a:r>
            <a:endParaRPr lang="en-US" altLang="en-US" sz="2800" dirty="0"/>
          </a:p>
        </p:txBody>
      </p:sp>
    </p:spTree>
    <p:extLst>
      <p:ext uri="{BB962C8B-B14F-4D97-AF65-F5344CB8AC3E}">
        <p14:creationId xmlns:p14="http://schemas.microsoft.com/office/powerpoint/2010/main" val="1564556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
        <p:nvSpPr>
          <p:cNvPr id="2" name="Oval 1">
            <a:extLst>
              <a:ext uri="{FF2B5EF4-FFF2-40B4-BE49-F238E27FC236}">
                <a16:creationId xmlns:a16="http://schemas.microsoft.com/office/drawing/2014/main" id="{0DD8F88D-A1C0-0747-88F1-6ABD2ECDDFA2}"/>
              </a:ext>
            </a:extLst>
          </p:cNvPr>
          <p:cNvSpPr/>
          <p:nvPr/>
        </p:nvSpPr>
        <p:spPr bwMode="auto">
          <a:xfrm>
            <a:off x="54102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B</a:t>
            </a:r>
          </a:p>
        </p:txBody>
      </p:sp>
      <p:sp>
        <p:nvSpPr>
          <p:cNvPr id="5" name="Oval 4">
            <a:extLst>
              <a:ext uri="{FF2B5EF4-FFF2-40B4-BE49-F238E27FC236}">
                <a16:creationId xmlns:a16="http://schemas.microsoft.com/office/drawing/2014/main" id="{78A469CF-F853-8E4D-A6ED-27942F21E704}"/>
              </a:ext>
            </a:extLst>
          </p:cNvPr>
          <p:cNvSpPr/>
          <p:nvPr/>
        </p:nvSpPr>
        <p:spPr bwMode="auto">
          <a:xfrm>
            <a:off x="6092750" y="1508598"/>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charset="0"/>
            </a:endParaRPr>
          </a:p>
        </p:txBody>
      </p:sp>
      <p:sp>
        <p:nvSpPr>
          <p:cNvPr id="6" name="Oval 5">
            <a:extLst>
              <a:ext uri="{FF2B5EF4-FFF2-40B4-BE49-F238E27FC236}">
                <a16:creationId xmlns:a16="http://schemas.microsoft.com/office/drawing/2014/main" id="{B4412886-89E3-794D-9751-F9435C9A6488}"/>
              </a:ext>
            </a:extLst>
          </p:cNvPr>
          <p:cNvSpPr/>
          <p:nvPr/>
        </p:nvSpPr>
        <p:spPr bwMode="auto">
          <a:xfrm>
            <a:off x="67753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charset="0"/>
            </a:endParaRPr>
          </a:p>
        </p:txBody>
      </p:sp>
      <p:sp>
        <p:nvSpPr>
          <p:cNvPr id="7" name="Oval 6">
            <a:extLst>
              <a:ext uri="{FF2B5EF4-FFF2-40B4-BE49-F238E27FC236}">
                <a16:creationId xmlns:a16="http://schemas.microsoft.com/office/drawing/2014/main" id="{B789AD94-67F5-F943-921C-C8DF74AB0478}"/>
              </a:ext>
            </a:extLst>
          </p:cNvPr>
          <p:cNvSpPr/>
          <p:nvPr/>
        </p:nvSpPr>
        <p:spPr bwMode="auto">
          <a:xfrm>
            <a:off x="7501632"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charset="0"/>
            </a:endParaRPr>
          </a:p>
        </p:txBody>
      </p:sp>
      <p:sp>
        <p:nvSpPr>
          <p:cNvPr id="8" name="Oval 7">
            <a:extLst>
              <a:ext uri="{FF2B5EF4-FFF2-40B4-BE49-F238E27FC236}">
                <a16:creationId xmlns:a16="http://schemas.microsoft.com/office/drawing/2014/main" id="{077E5FA4-7FD3-E242-8D22-A165B26AA2CA}"/>
              </a:ext>
            </a:extLst>
          </p:cNvPr>
          <p:cNvSpPr/>
          <p:nvPr/>
        </p:nvSpPr>
        <p:spPr bwMode="auto">
          <a:xfrm>
            <a:off x="813795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C</a:t>
            </a:r>
          </a:p>
        </p:txBody>
      </p:sp>
      <p:sp>
        <p:nvSpPr>
          <p:cNvPr id="3" name="TextBox 2">
            <a:extLst>
              <a:ext uri="{FF2B5EF4-FFF2-40B4-BE49-F238E27FC236}">
                <a16:creationId xmlns:a16="http://schemas.microsoft.com/office/drawing/2014/main" id="{C92043F0-567A-0C40-AE4D-5A98B8AE03E7}"/>
              </a:ext>
            </a:extLst>
          </p:cNvPr>
          <p:cNvSpPr txBox="1"/>
          <p:nvPr/>
        </p:nvSpPr>
        <p:spPr>
          <a:xfrm>
            <a:off x="6875781" y="413659"/>
            <a:ext cx="296876" cy="369332"/>
          </a:xfrm>
          <a:prstGeom prst="rect">
            <a:avLst/>
          </a:prstGeom>
          <a:noFill/>
        </p:spPr>
        <p:txBody>
          <a:bodyPr wrap="none" rtlCol="0">
            <a:spAutoFit/>
          </a:bodyPr>
          <a:lstStyle/>
          <a:p>
            <a:r>
              <a:rPr lang="en-US" dirty="0"/>
              <a:t>T</a:t>
            </a:r>
          </a:p>
        </p:txBody>
      </p:sp>
      <p:cxnSp>
        <p:nvCxnSpPr>
          <p:cNvPr id="9" name="Straight Arrow Connector 8">
            <a:extLst>
              <a:ext uri="{FF2B5EF4-FFF2-40B4-BE49-F238E27FC236}">
                <a16:creationId xmlns:a16="http://schemas.microsoft.com/office/drawing/2014/main" id="{A9358783-830B-6E4E-A722-183B74ACF591}"/>
              </a:ext>
            </a:extLst>
          </p:cNvPr>
          <p:cNvCxnSpPr>
            <a:cxnSpLocks/>
            <a:stCxn id="3" idx="2"/>
          </p:cNvCxnSpPr>
          <p:nvPr/>
        </p:nvCxnSpPr>
        <p:spPr bwMode="auto">
          <a:xfrm>
            <a:off x="7024219" y="782991"/>
            <a:ext cx="0" cy="1885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Rounded Rectangle 11">
            <a:extLst>
              <a:ext uri="{FF2B5EF4-FFF2-40B4-BE49-F238E27FC236}">
                <a16:creationId xmlns:a16="http://schemas.microsoft.com/office/drawing/2014/main" id="{C5FF169E-070B-464A-AC1C-C34DDAD667BA}"/>
              </a:ext>
            </a:extLst>
          </p:cNvPr>
          <p:cNvSpPr/>
          <p:nvPr/>
        </p:nvSpPr>
        <p:spPr bwMode="auto">
          <a:xfrm>
            <a:off x="6775300" y="971550"/>
            <a:ext cx="5399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cxnSp>
        <p:nvCxnSpPr>
          <p:cNvPr id="14" name="Straight Arrow Connector 13">
            <a:extLst>
              <a:ext uri="{FF2B5EF4-FFF2-40B4-BE49-F238E27FC236}">
                <a16:creationId xmlns:a16="http://schemas.microsoft.com/office/drawing/2014/main" id="{D82C0D05-FA21-EF4F-BF63-EA8B35CABFFB}"/>
              </a:ext>
            </a:extLst>
          </p:cNvPr>
          <p:cNvCxnSpPr>
            <a:cxnSpLocks/>
          </p:cNvCxnSpPr>
          <p:nvPr/>
        </p:nvCxnSpPr>
        <p:spPr bwMode="auto">
          <a:xfrm>
            <a:off x="7024219" y="1143000"/>
            <a:ext cx="1662581" cy="361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3146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1744160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lnSpc>
                <a:spcPct val="90000"/>
              </a:lnSpc>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a:t>
            </a:r>
          </a:p>
          <a:p>
            <a:pPr marL="2143125" lvl="7" indent="0">
              <a:lnSpc>
                <a:spcPct val="90000"/>
              </a:lnSpc>
              <a:buNone/>
            </a:pPr>
            <a:r>
              <a:rPr lang="en-US" altLang="en-US" sz="1200" dirty="0"/>
              <a:t>read(B)</a:t>
            </a:r>
            <a:br>
              <a:rPr lang="en-US" altLang="en-US" sz="1200" dirty="0"/>
            </a:br>
            <a:r>
              <a:rPr lang="en-US" altLang="en-US" sz="1200" dirty="0"/>
              <a:t>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sz="1200"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
        <p:nvSpPr>
          <p:cNvPr id="2" name="TextBox 1">
            <a:extLst>
              <a:ext uri="{FF2B5EF4-FFF2-40B4-BE49-F238E27FC236}">
                <a16:creationId xmlns:a16="http://schemas.microsoft.com/office/drawing/2014/main" id="{D418D948-4855-4D47-B6B8-26FF97B5288C}"/>
              </a:ext>
            </a:extLst>
          </p:cNvPr>
          <p:cNvSpPr txBox="1"/>
          <p:nvPr/>
        </p:nvSpPr>
        <p:spPr>
          <a:xfrm>
            <a:off x="609600" y="971550"/>
            <a:ext cx="753732" cy="369332"/>
          </a:xfrm>
          <a:prstGeom prst="rect">
            <a:avLst/>
          </a:prstGeom>
          <a:noFill/>
        </p:spPr>
        <p:txBody>
          <a:bodyPr wrap="none" rtlCol="0">
            <a:spAutoFit/>
          </a:bodyPr>
          <a:lstStyle/>
          <a:p>
            <a:r>
              <a:rPr lang="en-US" dirty="0"/>
              <a:t>T1, T2</a:t>
            </a:r>
          </a:p>
        </p:txBody>
      </p:sp>
      <p:cxnSp>
        <p:nvCxnSpPr>
          <p:cNvPr id="4" name="Straight Arrow Connector 3">
            <a:extLst>
              <a:ext uri="{FF2B5EF4-FFF2-40B4-BE49-F238E27FC236}">
                <a16:creationId xmlns:a16="http://schemas.microsoft.com/office/drawing/2014/main" id="{FFD9A84D-EC3B-9444-B670-594BF54DEE64}"/>
              </a:ext>
            </a:extLst>
          </p:cNvPr>
          <p:cNvCxnSpPr/>
          <p:nvPr/>
        </p:nvCxnSpPr>
        <p:spPr bwMode="auto">
          <a:xfrm>
            <a:off x="1447800" y="1352550"/>
            <a:ext cx="990600" cy="228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994CEC47-3FAD-A44B-84AA-5973B4F2A6EA}"/>
              </a:ext>
            </a:extLst>
          </p:cNvPr>
          <p:cNvSpPr txBox="1"/>
          <p:nvPr/>
        </p:nvSpPr>
        <p:spPr>
          <a:xfrm>
            <a:off x="609600" y="1748887"/>
            <a:ext cx="413896" cy="646331"/>
          </a:xfrm>
          <a:prstGeom prst="rect">
            <a:avLst/>
          </a:prstGeom>
          <a:noFill/>
        </p:spPr>
        <p:txBody>
          <a:bodyPr wrap="none" rtlCol="0">
            <a:spAutoFit/>
          </a:bodyPr>
          <a:lstStyle/>
          <a:p>
            <a:r>
              <a:rPr lang="en-US" dirty="0"/>
              <a:t>T1</a:t>
            </a:r>
          </a:p>
          <a:p>
            <a:r>
              <a:rPr lang="en-US" dirty="0"/>
              <a:t>T2</a:t>
            </a:r>
          </a:p>
        </p:txBody>
      </p:sp>
    </p:spTree>
    <p:extLst>
      <p:ext uri="{BB962C8B-B14F-4D97-AF65-F5344CB8AC3E}">
        <p14:creationId xmlns:p14="http://schemas.microsoft.com/office/powerpoint/2010/main" val="2833333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ACID Properties</a:t>
            </a:r>
          </a:p>
        </p:txBody>
      </p:sp>
      <p:sp>
        <p:nvSpPr>
          <p:cNvPr id="10243" name="Rectangle 3"/>
          <p:cNvSpPr>
            <a:spLocks noGrp="1" noChangeArrowheads="1"/>
          </p:cNvSpPr>
          <p:nvPr>
            <p:ph idx="1"/>
          </p:nvPr>
        </p:nvSpPr>
        <p:spPr>
          <a:xfrm>
            <a:off x="1669002" y="1425971"/>
            <a:ext cx="5892554" cy="3426881"/>
          </a:xfrm>
        </p:spPr>
        <p:txBody>
          <a:bodyPr/>
          <a:lstStyle/>
          <a:p>
            <a:r>
              <a:rPr lang="en-US" altLang="en-US" b="1" dirty="0">
                <a:solidFill>
                  <a:srgbClr val="000099"/>
                </a:solidFill>
              </a:rPr>
              <a:t>Atomicity</a:t>
            </a:r>
            <a:r>
              <a:rPr lang="en-US" altLang="en-US" b="1" dirty="0"/>
              <a:t>. </a:t>
            </a:r>
            <a:r>
              <a:rPr lang="en-US" altLang="en-US" dirty="0"/>
              <a:t> Either all operations of the transaction are properly reflected in the database or none are.</a:t>
            </a:r>
          </a:p>
          <a:p>
            <a:r>
              <a:rPr lang="en-US" altLang="en-US" b="1" dirty="0">
                <a:solidFill>
                  <a:srgbClr val="000099"/>
                </a:solidFill>
              </a:rPr>
              <a:t>Consistency</a:t>
            </a:r>
            <a:r>
              <a:rPr lang="en-US" altLang="en-US" b="1" dirty="0"/>
              <a:t>.</a:t>
            </a:r>
            <a:r>
              <a:rPr lang="en-US" altLang="en-US" dirty="0"/>
              <a:t>  Execution of a transaction in isolation preserves the consistency of the database.</a:t>
            </a:r>
          </a:p>
          <a:p>
            <a:r>
              <a:rPr lang="en-US" altLang="en-US" b="1" dirty="0">
                <a:solidFill>
                  <a:srgbClr val="000099"/>
                </a:solidFill>
              </a:rPr>
              <a:t>Isolation</a:t>
            </a:r>
            <a:r>
              <a:rPr lang="en-US" altLang="en-US" b="1" dirty="0"/>
              <a:t>.</a:t>
            </a:r>
            <a:r>
              <a:rPr lang="en-US" altLang="en-US" dirty="0"/>
              <a:t>  Although multiple transactions may execute concurrently, each transaction must be unaware of other concurrently executing transactions.  Intermediate transaction results must be hidden from other concurrently executed transactions.  </a:t>
            </a:r>
          </a:p>
          <a:p>
            <a:pPr lvl="1"/>
            <a:r>
              <a:rPr lang="en-US" altLang="en-US" dirty="0"/>
              <a:t>That is, for every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i="1" dirty="0"/>
              <a:t>, </a:t>
            </a:r>
            <a:r>
              <a:rPr lang="en-US" altLang="en-US" dirty="0"/>
              <a:t>it appears to </a:t>
            </a:r>
            <a:r>
              <a:rPr lang="en-US" altLang="en-US" i="1" dirty="0"/>
              <a:t>T</a:t>
            </a:r>
            <a:r>
              <a:rPr lang="en-US" altLang="en-US" i="1" baseline="-25000" dirty="0"/>
              <a:t>i</a:t>
            </a:r>
            <a:r>
              <a:rPr lang="en-US" altLang="en-US" i="1" dirty="0"/>
              <a:t> </a:t>
            </a:r>
            <a:r>
              <a:rPr lang="en-US" altLang="en-US" dirty="0"/>
              <a:t>that either </a:t>
            </a:r>
            <a:r>
              <a:rPr lang="en-US" altLang="en-US" i="1" dirty="0"/>
              <a:t>T</a:t>
            </a:r>
            <a:r>
              <a:rPr lang="en-US" altLang="en-US" i="1" baseline="-25000" dirty="0"/>
              <a:t>j</a:t>
            </a:r>
            <a:r>
              <a:rPr lang="en-US" altLang="en-US" i="1" dirty="0"/>
              <a:t>, </a:t>
            </a:r>
            <a:r>
              <a:rPr lang="en-US" altLang="en-US" dirty="0"/>
              <a:t>finished execution before </a:t>
            </a:r>
            <a:r>
              <a:rPr lang="en-US" altLang="en-US" i="1" dirty="0"/>
              <a:t>T</a:t>
            </a:r>
            <a:r>
              <a:rPr lang="en-US" altLang="en-US" i="1" baseline="-25000" dirty="0"/>
              <a:t>i</a:t>
            </a:r>
            <a:r>
              <a:rPr lang="en-US" altLang="en-US" dirty="0"/>
              <a:t> started, or </a:t>
            </a:r>
            <a:r>
              <a:rPr lang="en-US" altLang="en-US" i="1" dirty="0"/>
              <a:t>T</a:t>
            </a:r>
            <a:r>
              <a:rPr lang="en-US" altLang="en-US" i="1" baseline="-25000" dirty="0"/>
              <a:t>j</a:t>
            </a:r>
            <a:r>
              <a:rPr lang="en-US" altLang="en-US" dirty="0"/>
              <a:t> started execution after </a:t>
            </a:r>
            <a:r>
              <a:rPr lang="en-US" altLang="en-US" i="1" dirty="0"/>
              <a:t>T</a:t>
            </a:r>
            <a:r>
              <a:rPr lang="en-US" altLang="en-US" i="1" baseline="-25000" dirty="0"/>
              <a:t>i</a:t>
            </a:r>
            <a:r>
              <a:rPr lang="en-US" altLang="en-US" dirty="0"/>
              <a:t> finished.</a:t>
            </a:r>
          </a:p>
          <a:p>
            <a:r>
              <a:rPr lang="en-US" altLang="en-US" b="1" dirty="0">
                <a:solidFill>
                  <a:srgbClr val="000099"/>
                </a:solidFill>
              </a:rPr>
              <a:t>Durability</a:t>
            </a:r>
            <a:r>
              <a:rPr lang="en-US" altLang="en-US" b="1" dirty="0"/>
              <a:t>.  </a:t>
            </a:r>
            <a:r>
              <a:rPr lang="en-US" altLang="en-US" dirty="0"/>
              <a:t>After a transaction completes successfully, the changes it has made to the database persist, even if there are system failures. </a:t>
            </a:r>
            <a:endParaRPr lang="en-US" altLang="en-US" i="1" dirty="0"/>
          </a:p>
        </p:txBody>
      </p:sp>
      <p:sp>
        <p:nvSpPr>
          <p:cNvPr id="10244" name="Text Box 4"/>
          <p:cNvSpPr txBox="1">
            <a:spLocks noChangeArrowheads="1"/>
          </p:cNvSpPr>
          <p:nvPr/>
        </p:nvSpPr>
        <p:spPr bwMode="auto">
          <a:xfrm>
            <a:off x="1669003" y="756557"/>
            <a:ext cx="5752730"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a:t>
            </a:r>
            <a:r>
              <a:rPr kumimoji="1" lang="en-US" altLang="en-US" sz="1275" b="1"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transaction</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a unit of program execution that accesses and possibly updates various data items. To preserve the integrity of data the database system must ensure:</a:t>
            </a:r>
          </a:p>
        </p:txBody>
      </p:sp>
    </p:spTree>
    <p:extLst>
      <p:ext uri="{BB962C8B-B14F-4D97-AF65-F5344CB8AC3E}">
        <p14:creationId xmlns:p14="http://schemas.microsoft.com/office/powerpoint/2010/main" val="211600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1449" y="2231737"/>
            <a:ext cx="2536913" cy="584775"/>
          </a:xfrm>
          <a:prstGeom prst="rect">
            <a:avLst/>
          </a:prstGeom>
          <a:noFill/>
        </p:spPr>
        <p:txBody>
          <a:bodyPr wrap="none" rtlCol="0">
            <a:spAutoFit/>
          </a:bodyPr>
          <a:lstStyle/>
          <a:p>
            <a:r>
              <a:rPr lang="en-US" sz="3200" dirty="0">
                <a:solidFill>
                  <a:schemeClr val="bg1"/>
                </a:solidFill>
              </a:rPr>
              <a:t>Normalization</a:t>
            </a:r>
          </a:p>
        </p:txBody>
      </p:sp>
    </p:spTree>
    <p:extLst>
      <p:ext uri="{BB962C8B-B14F-4D97-AF65-F5344CB8AC3E}">
        <p14:creationId xmlns:p14="http://schemas.microsoft.com/office/powerpoint/2010/main" val="2379278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992303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u="none" strike="noStrike" kern="1200" cap="none" spc="0" normalizeH="0" baseline="0" noProof="0" dirty="0">
                <a:ln>
                  <a:noFill/>
                </a:ln>
                <a:solidFill>
                  <a:prstClr val="white"/>
                </a:solidFill>
                <a:effectLst/>
                <a:uLnTx/>
                <a:uFillTx/>
                <a:latin typeface="Calibri" charset="0"/>
                <a:ea typeface="ＭＳ Ｐゴシック" charset="-128"/>
                <a:cs typeface="+mn-cs"/>
              </a:rPr>
              <a:t>Atomicity</a:t>
            </a:r>
            <a:br>
              <a:rPr kumimoji="0" lang="en-US" altLang="en-US" sz="3200" b="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u="none" strike="noStrike" kern="1200" cap="none" spc="0" normalizeH="0" baseline="0" noProof="0" dirty="0">
                <a:ln>
                  <a:noFill/>
                </a:ln>
                <a:solidFill>
                  <a:prstClr val="white"/>
                </a:solidFill>
                <a:effectLst/>
                <a:uLnTx/>
                <a:uFillTx/>
                <a:latin typeface="Calibri" charset="0"/>
                <a:ea typeface="ＭＳ Ｐゴシック" charset="-128"/>
                <a:cs typeface="+mn-cs"/>
              </a:rPr>
              <a:t>Durability</a:t>
            </a:r>
            <a:endParaRPr kumimoji="0" lang="en-US" altLang="en-US" sz="1800" b="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DB31F080-877A-1949-9E58-FDC1C5EB29BA}"/>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716751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Atomicity</a:t>
            </a:r>
          </a:p>
        </p:txBody>
      </p:sp>
      <p:sp>
        <p:nvSpPr>
          <p:cNvPr id="3" name="Content Placeholder 2"/>
          <p:cNvSpPr>
            <a:spLocks noGrp="1"/>
          </p:cNvSpPr>
          <p:nvPr>
            <p:ph sz="half"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Tree>
    <p:extLst>
      <p:ext uri="{BB962C8B-B14F-4D97-AF65-F5344CB8AC3E}">
        <p14:creationId xmlns:p14="http://schemas.microsoft.com/office/powerpoint/2010/main" val="3606599923"/>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228600" y="819150"/>
            <a:ext cx="8495740" cy="3696094"/>
          </a:xfrm>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Computer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or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DB Server fails.</a:t>
            </a: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247404"/>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Atomicty</a:t>
            </a:r>
            <a:endParaRPr lang="en-US" dirty="0"/>
          </a:p>
        </p:txBody>
      </p:sp>
      <p:sp>
        <p:nvSpPr>
          <p:cNvPr id="4" name="Content Placeholder 2"/>
          <p:cNvSpPr>
            <a:spLocks noGrp="1"/>
          </p:cNvSpPr>
          <p:nvPr>
            <p:ph sz="half" idx="1"/>
          </p:nvPr>
        </p:nvSpPr>
        <p:spPr>
          <a:xfrm>
            <a:off x="228600" y="742950"/>
            <a:ext cx="8610600" cy="3772294"/>
          </a:xfrm>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Tree>
    <p:extLst>
      <p:ext uri="{BB962C8B-B14F-4D97-AF65-F5344CB8AC3E}">
        <p14:creationId xmlns:p14="http://schemas.microsoft.com/office/powerpoint/2010/main" val="4274865894"/>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90000"/>
              </a:lnSpc>
              <a:spcBef>
                <a:spcPts val="600"/>
              </a:spcBef>
              <a:spcAft>
                <a:spcPts val="0"/>
              </a:spcAft>
              <a:buClr>
                <a:prstClr val="white"/>
              </a:buClr>
              <a:buSzTx/>
              <a:buFontTx/>
              <a:buAutoNum type="arabicParenBoth"/>
              <a:tabLst/>
              <a:defRPr/>
            </a:pP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F4DDE04A-4DAC-5742-A80C-58C9F5B59FF7}"/>
              </a:ext>
            </a:extLst>
          </p:cNvPr>
          <p:cNvSpPr/>
          <p:nvPr/>
        </p:nvSpPr>
        <p:spPr>
          <a:xfrm>
            <a:off x="7772400" y="1123950"/>
            <a:ext cx="533400"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1F182567-9E0A-E24F-BBE7-4198A354D1E5}"/>
              </a:ext>
            </a:extLst>
          </p:cNvPr>
          <p:cNvSpPr/>
          <p:nvPr/>
        </p:nvSpPr>
        <p:spPr>
          <a:xfrm>
            <a:off x="8382000" y="1428750"/>
            <a:ext cx="685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769149"/>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sp>
        <p:nvSpPr>
          <p:cNvPr id="3" name="Content Placeholder 2"/>
          <p:cNvSpPr>
            <a:spLocks noGrp="1"/>
          </p:cNvSpPr>
          <p:nvPr>
            <p:ph sz="half" idx="1"/>
          </p:nvPr>
        </p:nvSpPr>
        <p:spPr>
          <a:xfrm>
            <a:off x="275134" y="742950"/>
            <a:ext cx="8267140" cy="3747493"/>
          </a:xfrm>
        </p:spPr>
        <p:txBody>
          <a:bodyPr>
            <a:normAutofit fontScale="775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writes might succeed.</a:t>
            </a:r>
          </a:p>
          <a:p>
            <a:pPr marL="688975" lvl="1" indent="-342900">
              <a:lnSpc>
                <a:spcPct val="120000"/>
              </a:lnSpc>
              <a:spcBef>
                <a:spcPts val="0"/>
              </a:spcBef>
              <a:spcAft>
                <a:spcPts val="200"/>
              </a:spcAft>
              <a:buFont typeface="+mj-lt"/>
              <a:buAutoNum type="arabicPeriod"/>
            </a:pPr>
            <a:r>
              <a:rPr lang="en-US"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random and scattered. N updates might</a:t>
            </a:r>
          </a:p>
          <a:p>
            <a:pPr marL="688975" lvl="1" indent="-342900">
              <a:lnSpc>
                <a:spcPct val="120000"/>
              </a:lnSpc>
              <a:spcBef>
                <a:spcPts val="0"/>
              </a:spcBef>
              <a:spcAft>
                <a:spcPts val="200"/>
              </a:spcAft>
              <a:buFont typeface="+mj-lt"/>
              <a:buAutoNum type="arabicPeriod"/>
            </a:pPr>
            <a:r>
              <a:rPr lang="en-US" dirty="0"/>
              <a:t>Change a few bytes in N data frames</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a:t>Written frames must be held in memory.</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Tree>
    <p:extLst>
      <p:ext uri="{BB962C8B-B14F-4D97-AF65-F5344CB8AC3E}">
        <p14:creationId xmlns:p14="http://schemas.microsoft.com/office/powerpoint/2010/main" val="2944016532"/>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DBMS ACID Implementation</a:t>
            </a:r>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t>Query processor</a:t>
            </a:r>
            <a:r>
              <a:rPr lang="en-US" sz="1500" dirty="0"/>
              <a:t> schedules and executes queries.</a:t>
            </a:r>
          </a:p>
          <a:p>
            <a:pPr>
              <a:lnSpc>
                <a:spcPct val="120000"/>
              </a:lnSpc>
              <a:spcBef>
                <a:spcPts val="0"/>
              </a:spcBef>
              <a:spcAft>
                <a:spcPts val="200"/>
              </a:spcAft>
            </a:pPr>
            <a:r>
              <a:rPr lang="en-US" sz="1500" i="1" dirty="0">
                <a:solidFill>
                  <a:srgbClr val="0070C0"/>
                </a:solidFill>
              </a:rPr>
              <a:t>Buffer manager </a:t>
            </a:r>
            <a:r>
              <a:rPr lang="en-US" sz="1500" dirty="0">
                <a:solidFill>
                  <a:srgbClr val="0070C0"/>
                </a:solidFill>
              </a:rPr>
              <a:t>controls reading/writing blocks/frames to/from disk.</a:t>
            </a:r>
          </a:p>
          <a:p>
            <a:pPr>
              <a:lnSpc>
                <a:spcPct val="120000"/>
              </a:lnSpc>
              <a:spcBef>
                <a:spcPts val="0"/>
              </a:spcBef>
              <a:spcAft>
                <a:spcPts val="200"/>
              </a:spcAft>
            </a:pPr>
            <a:r>
              <a:rPr lang="en-US" sz="1500" i="1" dirty="0">
                <a:solidFill>
                  <a:srgbClr val="FF0000"/>
                </a:solidFill>
              </a:rPr>
              <a:t>Log manager </a:t>
            </a:r>
            <a:r>
              <a:rPr lang="en-US" sz="1500" dirty="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Transaction start/commit/abort</a:t>
            </a:r>
          </a:p>
          <a:p>
            <a:pPr lvl="1">
              <a:lnSpc>
                <a:spcPct val="120000"/>
              </a:lnSpc>
              <a:spcBef>
                <a:spcPts val="0"/>
              </a:spcBef>
              <a:spcAft>
                <a:spcPts val="200"/>
              </a:spcAft>
            </a:pPr>
            <a:r>
              <a:rPr lang="en-US" sz="1400" dirty="0">
                <a:solidFill>
                  <a:srgbClr val="FF0000"/>
                </a:solidFill>
              </a:rPr>
              <a:t>Transaction update of a block and previous value of data.</a:t>
            </a:r>
          </a:p>
          <a:p>
            <a:pPr>
              <a:lnSpc>
                <a:spcPct val="120000"/>
              </a:lnSpc>
              <a:spcBef>
                <a:spcPts val="0"/>
              </a:spcBef>
              <a:spcAft>
                <a:spcPts val="200"/>
              </a:spcAft>
            </a:pPr>
            <a:r>
              <a:rPr lang="en-US" sz="1500" i="1" dirty="0"/>
              <a:t>Transaction manager </a:t>
            </a:r>
            <a:r>
              <a:rPr lang="en-US" sz="1500" dirty="0"/>
              <a:t>coordinates query scheduling, buffer read/write and logging to ensure ACID.</a:t>
            </a:r>
          </a:p>
          <a:p>
            <a:pPr>
              <a:lnSpc>
                <a:spcPct val="120000"/>
              </a:lnSpc>
              <a:spcBef>
                <a:spcPts val="0"/>
              </a:spcBef>
              <a:spcAft>
                <a:spcPts val="200"/>
              </a:spcAft>
            </a:pPr>
            <a:r>
              <a:rPr lang="en-US" sz="1500" i="1" dirty="0"/>
              <a:t>Recovery manager</a:t>
            </a:r>
            <a:r>
              <a:rPr lang="en-US" sz="1500" dirty="0"/>
              <a:t> processes log to ensure ACID even after transaction or system failures.</a:t>
            </a:r>
          </a:p>
          <a:p>
            <a:pPr>
              <a:lnSpc>
                <a:spcPct val="120000"/>
              </a:lnSpc>
              <a:spcBef>
                <a:spcPts val="0"/>
              </a:spcBef>
              <a:spcAft>
                <a:spcPts val="200"/>
              </a:spcAft>
            </a:pPr>
            <a:r>
              <a:rPr lang="en-US" sz="1500" i="1" dirty="0">
                <a:solidFill>
                  <a:srgbClr val="7030A0"/>
                </a:solidFill>
              </a:rPr>
              <a:t>Log</a:t>
            </a:r>
            <a:r>
              <a:rPr lang="en-US" sz="1500" dirty="0">
                <a:solidFill>
                  <a:srgbClr val="7030A0"/>
                </a:solidFill>
              </a:rPr>
              <a:t> is a special type of block file used by the system to optimize performance and ensure ACID.</a:t>
            </a:r>
          </a:p>
        </p:txBody>
      </p:sp>
      <p:sp>
        <p:nvSpPr>
          <p:cNvPr id="4" name="TextBox 3"/>
          <p:cNvSpPr txBox="1"/>
          <p:nvPr/>
        </p:nvSpPr>
        <p:spPr>
          <a:xfrm>
            <a:off x="6086693" y="459294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165971801"/>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3" name="Content Placeholder 2"/>
          <p:cNvSpPr>
            <a:spLocks noGrp="1"/>
          </p:cNvSpPr>
          <p:nvPr>
            <p:ph sz="half"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Tree>
    <p:extLst>
      <p:ext uri="{BB962C8B-B14F-4D97-AF65-F5344CB8AC3E}">
        <p14:creationId xmlns:p14="http://schemas.microsoft.com/office/powerpoint/2010/main" val="3959918011"/>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14350"/>
            <a:ext cx="4353736" cy="4000894"/>
          </a:xfrm>
        </p:spPr>
        <p:txBody>
          <a:bodyPr>
            <a:normAutofit fontScale="85000" lnSpcReduction="2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100000"/>
              </a:lnSpc>
              <a:spcBef>
                <a:spcPts val="0"/>
              </a:spcBef>
              <a:spcAft>
                <a:spcPts val="0"/>
              </a:spcAft>
              <a:buClr>
                <a:prstClr val="white"/>
              </a:buClr>
              <a:buSzTx/>
              <a:buFontTx/>
              <a:buAutoNum type="arabicParenBoth"/>
              <a:tabLst/>
              <a:defRPr/>
            </a:pPr>
            <a:endParaRPr kumimoji="0" lang="en-US" sz="12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Calibri"/>
                <a:ea typeface="ＭＳ Ｐゴシック" charset="-128"/>
                <a:cs typeface="+mn-cs"/>
              </a:rPr>
              <a:t>Log</a:t>
            </a:r>
            <a:endPar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771803"/>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C8170-E82D-9140-B7ED-E5C192DB2E6F}"/>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rPr>
              <a:t>Chapter 7:  Normalization</a:t>
            </a:r>
          </a:p>
        </p:txBody>
      </p:sp>
    </p:spTree>
    <p:extLst>
      <p:ext uri="{BB962C8B-B14F-4D97-AF65-F5344CB8AC3E}">
        <p14:creationId xmlns:p14="http://schemas.microsoft.com/office/powerpoint/2010/main" val="1692141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90550"/>
            <a:ext cx="4086476" cy="3924693"/>
          </a:xfrm>
        </p:spPr>
        <p:txBody>
          <a:bodyPr>
            <a:normAutofit fontScale="77500" lnSpcReduction="20000"/>
          </a:bodyPr>
          <a:lstStyle/>
          <a:p>
            <a:pPr marL="0" indent="0">
              <a:lnSpc>
                <a:spcPct val="120000"/>
              </a:lnSpc>
              <a:spcBef>
                <a:spcPts val="0"/>
              </a:spcBef>
              <a:spcAft>
                <a:spcPts val="300"/>
              </a:spcAft>
              <a:buNone/>
            </a:pPr>
            <a:r>
              <a:rPr lang="en-US" sz="20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C0128"/>
                </a:solidFill>
                <a:effectLst/>
                <a:uLnTx/>
                <a:uFillTx/>
                <a:latin typeface="Calibri" charset="0"/>
                <a:ea typeface="ＭＳ Ｐゴシック" charset="-128"/>
                <a:cs typeface="+mn-cs"/>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charset="0"/>
                <a:ea typeface="ＭＳ Ｐゴシック" charset="-128"/>
                <a:cs typeface="+mn-cs"/>
              </a:rPr>
              <a:t>Desired</a:t>
            </a:r>
          </a:p>
        </p:txBody>
      </p:sp>
      <p:sp>
        <p:nvSpPr>
          <p:cNvPr id="47" name="Content Placeholder 4"/>
          <p:cNvSpPr txBox="1">
            <a:spLocks/>
          </p:cNvSpPr>
          <p:nvPr/>
        </p:nvSpPr>
        <p:spPr bwMode="auto">
          <a:xfrm>
            <a:off x="206256" y="666893"/>
            <a:ext cx="4228240" cy="189166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Force </a:t>
            </a:r>
            <a:r>
              <a:rPr kumimoji="0" lang="en-US" altLang="en-US" sz="1800" b="0" i="0" u="none" strike="noStrike" kern="0" cap="none" spc="0" normalizeH="0" baseline="0" noProof="0" dirty="0">
                <a:ln>
                  <a:noFill/>
                </a:ln>
                <a:solidFill>
                  <a:prstClr val="black"/>
                </a:solidFill>
                <a:effectLst/>
                <a:uLnTx/>
                <a:uFillTx/>
                <a:latin typeface="Century Schoolbook" charset="0"/>
              </a:rPr>
              <a:t>every write to disk?</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Poor response time.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But provides durability.</a:t>
            </a:r>
            <a:br>
              <a:rPr kumimoji="0" lang="en-US" altLang="en-US" sz="1600" b="0" i="0" u="none" strike="noStrike" kern="0" cap="none" spc="0" normalizeH="0" baseline="0" noProof="0" dirty="0">
                <a:ln>
                  <a:noFill/>
                </a:ln>
                <a:solidFill>
                  <a:prstClr val="black"/>
                </a:solidFill>
                <a:effectLst/>
                <a:uLnTx/>
                <a:uFillTx/>
                <a:latin typeface="Century Schoolbook" charset="0"/>
              </a:rPr>
            </a:br>
            <a:endParaRPr kumimoji="0" lang="en-US" altLang="en-US" sz="1600" b="0" i="0" u="none" strike="noStrike" kern="0" cap="none" spc="0" normalizeH="0" baseline="0" noProof="0" dirty="0">
              <a:ln>
                <a:noFill/>
              </a:ln>
              <a:solidFill>
                <a:prstClr val="black"/>
              </a:solidFill>
              <a:effectLst/>
              <a:uLnTx/>
              <a:uFillTx/>
              <a:latin typeface="Century Schoolbook" charset="0"/>
            </a:endParaRPr>
          </a:p>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Steal </a:t>
            </a:r>
            <a:r>
              <a:rPr kumimoji="0" lang="en-US" altLang="en-US" sz="1800" b="0" i="0" u="none" strike="noStrike" kern="0" cap="none" spc="0" normalizeH="0" baseline="0" noProof="0" dirty="0">
                <a:ln>
                  <a:noFill/>
                </a:ln>
                <a:solidFill>
                  <a:prstClr val="black"/>
                </a:solidFill>
                <a:effectLst/>
                <a:uLnTx/>
                <a:uFillTx/>
                <a:latin typeface="Century Schoolbook" charset="0"/>
              </a:rPr>
              <a:t>buffer-pool frames from</a:t>
            </a:r>
            <a:br>
              <a:rPr kumimoji="0" lang="en-US" altLang="en-US" sz="1800" b="0" i="0" u="none" strike="noStrike" kern="0" cap="none" spc="0" normalizeH="0" baseline="0" noProof="0" dirty="0">
                <a:ln>
                  <a:noFill/>
                </a:ln>
                <a:solidFill>
                  <a:prstClr val="black"/>
                </a:solidFill>
                <a:effectLst/>
                <a:uLnTx/>
                <a:uFillTx/>
                <a:latin typeface="Century Schoolbook" charset="0"/>
              </a:rPr>
            </a:br>
            <a:r>
              <a:rPr kumimoji="0" lang="en-US" altLang="en-US" sz="1800" b="0" i="0" u="none" strike="noStrike" kern="0" cap="none" spc="0" normalizeH="0" baseline="0" noProof="0" dirty="0">
                <a:ln>
                  <a:noFill/>
                </a:ln>
                <a:solidFill>
                  <a:prstClr val="black"/>
                </a:solidFill>
                <a:effectLst/>
                <a:uLnTx/>
                <a:uFillTx/>
                <a:latin typeface="Century Schoolbook" charset="0"/>
              </a:rPr>
              <a:t>uncommitted transactions?</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not, poor performance/caching performance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yes, how can we ensure atomicity?</a:t>
            </a:r>
            <a:br>
              <a:rPr kumimoji="0" lang="en-US" altLang="en-US" sz="1600" b="0" i="0" u="none" strike="noStrike" kern="0" cap="none" spc="0" normalizeH="0" baseline="0" noProof="0" dirty="0">
                <a:ln>
                  <a:noFill/>
                </a:ln>
                <a:solidFill>
                  <a:prstClr val="black"/>
                </a:solidFill>
                <a:effectLst/>
                <a:uLnTx/>
                <a:uFillTx/>
                <a:latin typeface="Century Schoolbook" charset="0"/>
              </a:rPr>
            </a:br>
            <a:r>
              <a:rPr kumimoji="0" lang="en-US" altLang="en-US" sz="1600" b="0" i="0" u="none" strike="noStrike" kern="0" cap="none" spc="0" normalizeH="0" baseline="0" noProof="0" dirty="0">
                <a:ln>
                  <a:noFill/>
                </a:ln>
                <a:solidFill>
                  <a:prstClr val="black"/>
                </a:solidFill>
                <a:effectLst/>
                <a:uLnTx/>
                <a:uFillTx/>
                <a:latin typeface="Century Schoolbook" charset="0"/>
              </a:rPr>
              <a:t>Uncommitted updates on disk</a:t>
            </a:r>
          </a:p>
        </p:txBody>
      </p:sp>
    </p:spTree>
    <p:extLst>
      <p:ext uri="{BB962C8B-B14F-4D97-AF65-F5344CB8AC3E}">
        <p14:creationId xmlns:p14="http://schemas.microsoft.com/office/powerpoint/2010/main" val="3708732020"/>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ARIES Algorithm = </a:t>
            </a:r>
            <a:r>
              <a:rPr lang="en-US" sz="1600" dirty="0"/>
              <a:t>Algorithms for Recovery and Isolation Exploiting Semantics</a:t>
            </a:r>
            <a:br>
              <a:rPr lang="en-US" sz="2000" dirty="0"/>
            </a:br>
            <a:endParaRPr lang="en-US" sz="2000" dirty="0"/>
          </a:p>
        </p:txBody>
      </p:sp>
      <p:sp>
        <p:nvSpPr>
          <p:cNvPr id="3" name="Content Placeholder 2"/>
          <p:cNvSpPr>
            <a:spLocks noGrp="1"/>
          </p:cNvSpPr>
          <p:nvPr>
            <p:ph sz="half" idx="1"/>
          </p:nvPr>
        </p:nvSpPr>
        <p:spPr>
          <a:xfrm>
            <a:off x="228600" y="723703"/>
            <a:ext cx="8495740" cy="3696094"/>
          </a:xfrm>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Tree>
    <p:extLst>
      <p:ext uri="{BB962C8B-B14F-4D97-AF65-F5344CB8AC3E}">
        <p14:creationId xmlns:p14="http://schemas.microsoft.com/office/powerpoint/2010/main" val="4290827197"/>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Durability</a:t>
            </a:r>
          </a:p>
        </p:txBody>
      </p:sp>
      <p:sp>
        <p:nvSpPr>
          <p:cNvPr id="3" name="Content Placeholder 2"/>
          <p:cNvSpPr>
            <a:spLocks noGrp="1"/>
          </p:cNvSpPr>
          <p:nvPr>
            <p:ph sz="half"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Tree>
    <p:extLst>
      <p:ext uri="{BB962C8B-B14F-4D97-AF65-F5344CB8AC3E}">
        <p14:creationId xmlns:p14="http://schemas.microsoft.com/office/powerpoint/2010/main" val="851397887"/>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and Replication</a:t>
            </a:r>
          </a:p>
        </p:txBody>
      </p:sp>
      <p:sp>
        <p:nvSpPr>
          <p:cNvPr id="7" name="Content Placeholder 6"/>
          <p:cNvSpPr>
            <a:spLocks noGrp="1"/>
          </p:cNvSpPr>
          <p:nvPr>
            <p:ph sz="half" idx="1"/>
          </p:nvPr>
        </p:nvSpPr>
        <p:spPr>
          <a:xfrm>
            <a:off x="76200" y="666750"/>
            <a:ext cx="5334000" cy="3848494"/>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077196564"/>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0984"/>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D202719A-16A0-3540-8C09-783750E5333B}"/>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675660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EDAF2E4-F8FD-4242-A03B-38CADF54800C}"/>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3344064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714EE-10D4-4646-9C85-F87AF7D26E5E}"/>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558257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648200" cy="4038600"/>
          </a:xfrm>
        </p:spPr>
        <p:txBody>
          <a:bodyPr>
            <a:normAutofit/>
          </a:bodyPr>
          <a:lstStyle/>
          <a:p>
            <a:pPr marL="0" indent="0">
              <a:lnSpc>
                <a:spcPct val="120000"/>
              </a:lnSpc>
              <a:spcBef>
                <a:spcPts val="0"/>
              </a:spcBef>
              <a:spcAft>
                <a:spcPts val="200"/>
              </a:spcAft>
              <a:buNone/>
            </a:pPr>
            <a:r>
              <a:rPr lang="en-US" sz="1800" dirty="0"/>
              <a:t>Implementation Subsystems</a:t>
            </a:r>
          </a:p>
          <a:p>
            <a:pPr>
              <a:lnSpc>
                <a:spcPct val="120000"/>
              </a:lnSpc>
              <a:spcBef>
                <a:spcPts val="0"/>
              </a:spcBef>
              <a:spcAft>
                <a:spcPts val="200"/>
              </a:spcAft>
            </a:pPr>
            <a:r>
              <a:rPr lang="en-US" sz="1200" i="1" dirty="0">
                <a:solidFill>
                  <a:srgbClr val="444444"/>
                </a:solidFill>
              </a:rPr>
              <a:t>Query processor</a:t>
            </a:r>
            <a:r>
              <a:rPr lang="en-US" sz="1200" dirty="0">
                <a:solidFill>
                  <a:srgbClr val="444444"/>
                </a:solidFill>
              </a:rPr>
              <a:t> schedules and executes queries.</a:t>
            </a:r>
          </a:p>
          <a:p>
            <a:pPr>
              <a:lnSpc>
                <a:spcPct val="120000"/>
              </a:lnSpc>
              <a:spcBef>
                <a:spcPts val="0"/>
              </a:spcBef>
              <a:spcAft>
                <a:spcPts val="200"/>
              </a:spcAft>
            </a:pPr>
            <a:r>
              <a:rPr lang="en-US" sz="1200" i="1" dirty="0">
                <a:solidFill>
                  <a:srgbClr val="444444"/>
                </a:solidFill>
              </a:rPr>
              <a:t>Buffer manager </a:t>
            </a:r>
            <a:r>
              <a:rPr lang="en-US" sz="1200" dirty="0">
                <a:solidFill>
                  <a:srgbClr val="444444"/>
                </a:solidFill>
              </a:rPr>
              <a:t>controls reading/writing blocks/frames to/from disk.</a:t>
            </a:r>
          </a:p>
          <a:p>
            <a:pPr>
              <a:lnSpc>
                <a:spcPct val="120000"/>
              </a:lnSpc>
              <a:spcBef>
                <a:spcPts val="0"/>
              </a:spcBef>
              <a:spcAft>
                <a:spcPts val="200"/>
              </a:spcAft>
            </a:pPr>
            <a:r>
              <a:rPr lang="en-US" sz="1200" i="1" dirty="0">
                <a:solidFill>
                  <a:srgbClr val="444444"/>
                </a:solidFill>
              </a:rPr>
              <a:t>Log manager </a:t>
            </a:r>
            <a:r>
              <a:rPr lang="en-US" sz="1200" dirty="0">
                <a:solidFill>
                  <a:srgbClr val="444444"/>
                </a:solidFill>
              </a:rPr>
              <a:t>journals/records events to disk (log), e.g.</a:t>
            </a:r>
          </a:p>
          <a:p>
            <a:pPr lvl="1">
              <a:lnSpc>
                <a:spcPct val="120000"/>
              </a:lnSpc>
              <a:spcBef>
                <a:spcPts val="0"/>
              </a:spcBef>
              <a:spcAft>
                <a:spcPts val="200"/>
              </a:spcAft>
            </a:pPr>
            <a:r>
              <a:rPr lang="en-US" sz="1200" dirty="0">
                <a:solidFill>
                  <a:srgbClr val="444444"/>
                </a:solidFill>
              </a:rPr>
              <a:t>Transaction start/commit/abort</a:t>
            </a:r>
          </a:p>
          <a:p>
            <a:pPr lvl="1">
              <a:lnSpc>
                <a:spcPct val="120000"/>
              </a:lnSpc>
              <a:spcBef>
                <a:spcPts val="0"/>
              </a:spcBef>
              <a:spcAft>
                <a:spcPts val="200"/>
              </a:spcAft>
            </a:pPr>
            <a:r>
              <a:rPr lang="en-US" sz="1200" dirty="0">
                <a:solidFill>
                  <a:srgbClr val="444444"/>
                </a:solidFill>
              </a:rPr>
              <a:t>Transaction update of a block and previous value of data.</a:t>
            </a:r>
          </a:p>
          <a:p>
            <a:pPr>
              <a:lnSpc>
                <a:spcPct val="120000"/>
              </a:lnSpc>
              <a:spcBef>
                <a:spcPts val="0"/>
              </a:spcBef>
              <a:spcAft>
                <a:spcPts val="200"/>
              </a:spcAft>
            </a:pPr>
            <a:r>
              <a:rPr lang="en-US" sz="1200" i="1" dirty="0">
                <a:solidFill>
                  <a:srgbClr val="FF0000"/>
                </a:solidFill>
              </a:rPr>
              <a:t>Transaction manager </a:t>
            </a:r>
            <a:r>
              <a:rPr lang="en-US" sz="1200" dirty="0">
                <a:solidFill>
                  <a:srgbClr val="FF0000"/>
                </a:solidFill>
              </a:rPr>
              <a:t>coordinates query </a:t>
            </a:r>
            <a:r>
              <a:rPr lang="en-US" sz="1200" b="1" u="sng" dirty="0">
                <a:solidFill>
                  <a:srgbClr val="FF0000"/>
                </a:solidFill>
              </a:rPr>
              <a:t>scheduling</a:t>
            </a:r>
            <a:r>
              <a:rPr lang="en-US" sz="1200" dirty="0">
                <a:solidFill>
                  <a:srgbClr val="FF0000"/>
                </a:solidFill>
              </a:rPr>
              <a:t>, buffer read/write and logging to ensure ACID.</a:t>
            </a:r>
          </a:p>
          <a:p>
            <a:pPr>
              <a:lnSpc>
                <a:spcPct val="120000"/>
              </a:lnSpc>
              <a:spcBef>
                <a:spcPts val="0"/>
              </a:spcBef>
              <a:spcAft>
                <a:spcPts val="200"/>
              </a:spcAft>
            </a:pPr>
            <a:r>
              <a:rPr lang="en-US" sz="1200" i="1" dirty="0">
                <a:solidFill>
                  <a:srgbClr val="444444"/>
                </a:solidFill>
              </a:rPr>
              <a:t>Recovery manager</a:t>
            </a:r>
            <a:r>
              <a:rPr lang="en-US" sz="1200" dirty="0">
                <a:solidFill>
                  <a:srgbClr val="444444"/>
                </a:solidFill>
              </a:rPr>
              <a:t> processes log to ensure ACID even after transaction or system failures.</a:t>
            </a:r>
          </a:p>
          <a:p>
            <a:pPr>
              <a:lnSpc>
                <a:spcPct val="120000"/>
              </a:lnSpc>
              <a:spcBef>
                <a:spcPts val="0"/>
              </a:spcBef>
              <a:spcAft>
                <a:spcPts val="200"/>
              </a:spcAft>
            </a:pPr>
            <a:r>
              <a:rPr lang="en-US" sz="1200" i="1" dirty="0">
                <a:solidFill>
                  <a:srgbClr val="444444"/>
                </a:solidFill>
              </a:rPr>
              <a:t>Log</a:t>
            </a:r>
            <a:r>
              <a:rPr lang="en-US" sz="1200" dirty="0">
                <a:solidFill>
                  <a:srgbClr val="444444"/>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40055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737676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28B6B9-1B98-EB42-A8A2-00F0A3C50B02}"/>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99420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a:extLst>
              <a:ext uri="{FF2B5EF4-FFF2-40B4-BE49-F238E27FC236}">
                <a16:creationId xmlns:a16="http://schemas.microsoft.com/office/drawing/2014/main" id="{CFDCD07C-03B3-0047-8C34-12854368BCA2}"/>
              </a:ext>
            </a:extLst>
          </p:cNvPr>
          <p:cNvSpPr>
            <a:spLocks noGrp="1" noChangeArrowheads="1"/>
          </p:cNvSpPr>
          <p:nvPr>
            <p:ph type="title"/>
          </p:nvPr>
        </p:nvSpPr>
        <p:spPr>
          <a:xfrm>
            <a:off x="1750219" y="78581"/>
            <a:ext cx="6057900" cy="457200"/>
          </a:xfrm>
        </p:spPr>
        <p:txBody>
          <a:bodyPr/>
          <a:lstStyle/>
          <a:p>
            <a:pPr>
              <a:defRPr/>
            </a:pPr>
            <a:r>
              <a:rPr lang="en-US" altLang="en-US" sz="2100" dirty="0">
                <a:effectLst>
                  <a:outerShdw blurRad="38100" dist="38100" dir="2700000" algn="tl">
                    <a:srgbClr val="C0C0C0"/>
                  </a:outerShdw>
                </a:effectLst>
              </a:rPr>
              <a:t>Outline</a:t>
            </a:r>
          </a:p>
        </p:txBody>
      </p:sp>
      <p:sp>
        <p:nvSpPr>
          <p:cNvPr id="6147" name="Rectangle 3">
            <a:extLst>
              <a:ext uri="{FF2B5EF4-FFF2-40B4-BE49-F238E27FC236}">
                <a16:creationId xmlns:a16="http://schemas.microsoft.com/office/drawing/2014/main" id="{B581BAED-F89B-0945-8461-6F28FA4CA711}"/>
              </a:ext>
            </a:extLst>
          </p:cNvPr>
          <p:cNvSpPr>
            <a:spLocks noGrp="1" noChangeArrowheads="1"/>
          </p:cNvSpPr>
          <p:nvPr>
            <p:ph type="body" idx="1"/>
          </p:nvPr>
        </p:nvSpPr>
        <p:spPr>
          <a:xfrm>
            <a:off x="1724025" y="872728"/>
            <a:ext cx="5934075" cy="1385888"/>
          </a:xfrm>
        </p:spPr>
        <p:txBody>
          <a:bodyPr/>
          <a:lstStyle/>
          <a:p>
            <a:pPr>
              <a:defRPr/>
            </a:pPr>
            <a:r>
              <a:rPr lang="en-US" altLang="en-US" sz="1275" dirty="0"/>
              <a:t>Features of Good Relational Design</a:t>
            </a:r>
          </a:p>
          <a:p>
            <a:pPr>
              <a:defRPr/>
            </a:pPr>
            <a:r>
              <a:rPr lang="en-US" altLang="en-US" sz="1275" dirty="0"/>
              <a:t>Functional Dependencies</a:t>
            </a:r>
          </a:p>
          <a:p>
            <a:pPr>
              <a:defRPr/>
            </a:pPr>
            <a:r>
              <a:rPr lang="en-US" altLang="en-US" sz="1275" dirty="0"/>
              <a:t>Decomposition Using Functional Dependencies</a:t>
            </a:r>
          </a:p>
          <a:p>
            <a:pPr>
              <a:defRPr/>
            </a:pPr>
            <a:r>
              <a:rPr lang="en-US" altLang="en-US" sz="1275" dirty="0"/>
              <a:t>Normal Forms</a:t>
            </a:r>
          </a:p>
          <a:p>
            <a:pPr>
              <a:defRPr/>
            </a:pPr>
            <a:r>
              <a:rPr lang="en-US" altLang="en-US" sz="1275" dirty="0"/>
              <a:t>Functional Dependency Theory</a:t>
            </a:r>
          </a:p>
          <a:p>
            <a:pPr>
              <a:defRPr/>
            </a:pPr>
            <a:r>
              <a:rPr lang="en-US" altLang="en-US" sz="1275" strike="sngStrike" dirty="0">
                <a:solidFill>
                  <a:srgbClr val="FF0000"/>
                </a:solidFill>
              </a:rPr>
              <a:t>Algorithms for Decomposition using Functional Dependencies</a:t>
            </a:r>
          </a:p>
          <a:p>
            <a:pPr>
              <a:defRPr/>
            </a:pPr>
            <a:r>
              <a:rPr lang="en-US" altLang="en-US" sz="1275" strike="sngStrike" dirty="0">
                <a:solidFill>
                  <a:srgbClr val="FF0000"/>
                </a:solidFill>
              </a:rPr>
              <a:t>Decomposition Using Multivalued Dependencies </a:t>
            </a:r>
          </a:p>
          <a:p>
            <a:pPr>
              <a:defRPr/>
            </a:pPr>
            <a:r>
              <a:rPr lang="en-US" altLang="en-US" sz="1275" strike="sngStrike" dirty="0">
                <a:solidFill>
                  <a:srgbClr val="FF0000"/>
                </a:solidFill>
              </a:rPr>
              <a:t>More Normal Form</a:t>
            </a:r>
          </a:p>
          <a:p>
            <a:pPr>
              <a:defRPr/>
            </a:pPr>
            <a:r>
              <a:rPr lang="en-US" altLang="en-US" sz="1275" dirty="0"/>
              <a:t>Atomic Domains and First Normal Form</a:t>
            </a:r>
          </a:p>
          <a:p>
            <a:pPr>
              <a:defRPr/>
            </a:pPr>
            <a:r>
              <a:rPr lang="en-US" altLang="en-US" sz="1275" strike="sngStrike" dirty="0">
                <a:solidFill>
                  <a:srgbClr val="FF0000"/>
                </a:solidFill>
              </a:rPr>
              <a:t>Database-Design Process</a:t>
            </a:r>
          </a:p>
          <a:p>
            <a:pPr>
              <a:defRPr/>
            </a:pPr>
            <a:r>
              <a:rPr lang="en-US" altLang="en-US" sz="1275" strike="sngStrike" dirty="0">
                <a:solidFill>
                  <a:srgbClr val="FF0000"/>
                </a:solidFill>
              </a:rPr>
              <a:t>Modeling Temporal Data</a:t>
            </a:r>
            <a:endParaRPr lang="en-US" altLang="en-US" strike="sngStrike" dirty="0">
              <a:solidFill>
                <a:srgbClr val="FF0000"/>
              </a:solidFill>
            </a:endParaRPr>
          </a:p>
        </p:txBody>
      </p:sp>
    </p:spTree>
    <p:extLst>
      <p:ext uri="{BB962C8B-B14F-4D97-AF65-F5344CB8AC3E}">
        <p14:creationId xmlns:p14="http://schemas.microsoft.com/office/powerpoint/2010/main" val="489817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93547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3301148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1709736682"/>
      </p:ext>
    </p:extLst>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508087320"/>
      </p:ext>
    </p:extLst>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F62EC-812D-3048-8976-C9DEBFB60ED4}"/>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7385667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4037746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4255501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59418" y="1786920"/>
            <a:ext cx="3025187"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35315220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85701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114550"/>
            <a:ext cx="8839200" cy="2514600"/>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7743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6C895A32-46C2-EB43-91C1-A8F87308FA38}"/>
              </a:ext>
            </a:extLst>
          </p:cNvPr>
          <p:cNvSpPr>
            <a:spLocks noGrp="1" noChangeArrowheads="1"/>
          </p:cNvSpPr>
          <p:nvPr>
            <p:ph type="body" idx="1"/>
          </p:nvPr>
        </p:nvSpPr>
        <p:spPr>
          <a:xfrm>
            <a:off x="2537223" y="2099073"/>
            <a:ext cx="4192190" cy="648890"/>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Overview of Normalization</a:t>
            </a:r>
          </a:p>
        </p:txBody>
      </p:sp>
    </p:spTree>
    <p:extLst>
      <p:ext uri="{BB962C8B-B14F-4D97-AF65-F5344CB8AC3E}">
        <p14:creationId xmlns:p14="http://schemas.microsoft.com/office/powerpoint/2010/main" val="1950959712"/>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a:extLst>
              <a:ext uri="{FF2B5EF4-FFF2-40B4-BE49-F238E27FC236}">
                <a16:creationId xmlns:a16="http://schemas.microsoft.com/office/drawing/2014/main" id="{7F3DE929-132C-904F-A878-696B0A285C6F}"/>
              </a:ext>
            </a:extLst>
          </p:cNvPr>
          <p:cNvSpPr>
            <a:spLocks noGrp="1" noChangeArrowheads="1"/>
          </p:cNvSpPr>
          <p:nvPr>
            <p:ph type="ctrTitle"/>
          </p:nvPr>
        </p:nvSpPr>
        <p:spPr/>
        <p:txBody>
          <a:bodyPr/>
          <a:lstStyle/>
          <a:p>
            <a:pPr>
              <a:defRPr/>
            </a:pPr>
            <a:r>
              <a:rPr lang="en-US">
                <a:ea typeface="+mj-ea"/>
              </a:rPr>
              <a:t>Chapter 20: Data Analysis </a:t>
            </a:r>
          </a:p>
        </p:txBody>
      </p:sp>
    </p:spTree>
    <p:extLst>
      <p:ext uri="{BB962C8B-B14F-4D97-AF65-F5344CB8AC3E}">
        <p14:creationId xmlns:p14="http://schemas.microsoft.com/office/powerpoint/2010/main" val="2135598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741F94-BDBC-1D42-9BE2-173D64020F6B}"/>
              </a:ext>
            </a:extLst>
          </p:cNvPr>
          <p:cNvSpPr>
            <a:spLocks noGrp="1" noChangeArrowheads="1"/>
          </p:cNvSpPr>
          <p:nvPr>
            <p:ph type="title"/>
          </p:nvPr>
        </p:nvSpPr>
        <p:spPr>
          <a:xfrm>
            <a:off x="1143000" y="171450"/>
            <a:ext cx="6858000" cy="400050"/>
          </a:xfrm>
        </p:spPr>
        <p:txBody>
          <a:bodyPr/>
          <a:lstStyle/>
          <a:p>
            <a:pPr>
              <a:defRPr/>
            </a:pPr>
            <a:r>
              <a:rPr lang="en-US">
                <a:ea typeface="+mj-ea"/>
              </a:rPr>
              <a:t>Chapter 20: Data Analysis </a:t>
            </a:r>
          </a:p>
        </p:txBody>
      </p:sp>
      <p:sp>
        <p:nvSpPr>
          <p:cNvPr id="118786" name="Rectangle 3">
            <a:extLst>
              <a:ext uri="{FF2B5EF4-FFF2-40B4-BE49-F238E27FC236}">
                <a16:creationId xmlns:a16="http://schemas.microsoft.com/office/drawing/2014/main" id="{1B84B675-C7EA-BE46-B51D-BC898EDFBBAB}"/>
              </a:ext>
            </a:extLst>
          </p:cNvPr>
          <p:cNvSpPr>
            <a:spLocks noGrp="1" noChangeArrowheads="1"/>
          </p:cNvSpPr>
          <p:nvPr>
            <p:ph type="body" idx="4294967295"/>
          </p:nvPr>
        </p:nvSpPr>
        <p:spPr>
          <a:xfrm>
            <a:off x="1885950" y="971550"/>
            <a:ext cx="5829300" cy="3543300"/>
          </a:xfrm>
        </p:spPr>
        <p:txBody>
          <a:bodyPr/>
          <a:lstStyle/>
          <a:p>
            <a:r>
              <a:rPr lang="en-US" altLang="en-US"/>
              <a:t>Decision Support Systems</a:t>
            </a:r>
          </a:p>
          <a:p>
            <a:r>
              <a:rPr lang="en-US" altLang="en-US"/>
              <a:t>Data Warehousing </a:t>
            </a:r>
          </a:p>
          <a:p>
            <a:r>
              <a:rPr lang="en-US" altLang="en-US"/>
              <a:t>Data Mining </a:t>
            </a:r>
          </a:p>
          <a:p>
            <a:r>
              <a:rPr lang="en-US" altLang="en-US"/>
              <a:t>Classification</a:t>
            </a:r>
          </a:p>
          <a:p>
            <a:r>
              <a:rPr lang="en-US" altLang="en-US"/>
              <a:t>Association Rules</a:t>
            </a:r>
          </a:p>
          <a:p>
            <a:r>
              <a:rPr lang="en-US" altLang="en-US"/>
              <a:t>Clustering</a:t>
            </a:r>
          </a:p>
          <a:p>
            <a:endParaRPr lang="en-US" altLang="en-US"/>
          </a:p>
          <a:p>
            <a:endParaRPr lang="en-US" altLang="en-US"/>
          </a:p>
        </p:txBody>
      </p:sp>
    </p:spTree>
    <p:extLst>
      <p:ext uri="{BB962C8B-B14F-4D97-AF65-F5344CB8AC3E}">
        <p14:creationId xmlns:p14="http://schemas.microsoft.com/office/powerpoint/2010/main" val="2692127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23232468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1631156" y="697707"/>
            <a:ext cx="5825729" cy="4183856"/>
          </a:xfrm>
        </p:spPr>
        <p:txBody>
          <a:bodyPr/>
          <a:lstStyle/>
          <a:p>
            <a:pPr>
              <a:lnSpc>
                <a:spcPct val="90000"/>
              </a:lnSpc>
            </a:pPr>
            <a:r>
              <a:rPr lang="en-US" altLang="en-US" b="1">
                <a:solidFill>
                  <a:srgbClr val="000099"/>
                </a:solidFill>
              </a:rPr>
              <a:t>Data analysis</a:t>
            </a:r>
            <a:r>
              <a:rPr lang="en-US" altLang="en-US"/>
              <a:t> tasks are simplified by specialized tools and SQL extensions</a:t>
            </a:r>
          </a:p>
          <a:p>
            <a:pPr lvl="1">
              <a:lnSpc>
                <a:spcPct val="90000"/>
              </a:lnSpc>
            </a:pPr>
            <a:r>
              <a:rPr lang="en-US" altLang="en-US">
                <a:ea typeface="ＭＳ Ｐゴシック" panose="020B0600070205080204" pitchFamily="34" charset="-128"/>
              </a:rPr>
              <a:t>Example tasks</a:t>
            </a:r>
          </a:p>
          <a:p>
            <a:pPr lvl="2">
              <a:lnSpc>
                <a:spcPct val="90000"/>
              </a:lnSpc>
            </a:pPr>
            <a:r>
              <a:rPr lang="en-US" altLang="en-US">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a:ea typeface="ＭＳ Ｐゴシック" panose="020B0600070205080204" pitchFamily="34" charset="-128"/>
              </a:rPr>
              <a:t>As above, for each product category and each customer category</a:t>
            </a:r>
          </a:p>
          <a:p>
            <a:pPr>
              <a:lnSpc>
                <a:spcPct val="90000"/>
              </a:lnSpc>
            </a:pPr>
            <a:r>
              <a:rPr lang="en-US" altLang="en-US" b="1">
                <a:solidFill>
                  <a:srgbClr val="000099"/>
                </a:solidFill>
              </a:rPr>
              <a:t>Statistical analysis</a:t>
            </a:r>
            <a:r>
              <a:rPr lang="en-US" altLang="en-US"/>
              <a:t> packages (e.g., : S++) can be interfaced with databases</a:t>
            </a:r>
          </a:p>
          <a:p>
            <a:pPr lvl="1">
              <a:lnSpc>
                <a:spcPct val="90000"/>
              </a:lnSpc>
            </a:pPr>
            <a:r>
              <a:rPr lang="en-US" altLang="en-US">
                <a:ea typeface="ＭＳ Ｐゴシック" panose="020B0600070205080204" pitchFamily="34" charset="-128"/>
              </a:rPr>
              <a:t>Statistical analysis is a large field, but not covered here</a:t>
            </a:r>
          </a:p>
          <a:p>
            <a:pPr>
              <a:lnSpc>
                <a:spcPct val="90000"/>
              </a:lnSpc>
            </a:pPr>
            <a:r>
              <a:rPr lang="en-US" altLang="en-US" b="1">
                <a:solidFill>
                  <a:srgbClr val="000099"/>
                </a:solidFill>
              </a:rPr>
              <a:t>Data mining</a:t>
            </a:r>
            <a:r>
              <a:rPr lang="en-US" altLang="en-US"/>
              <a:t> seeks to discover knowledge automatically in the form of statistical rules and patterns from large databases.</a:t>
            </a:r>
          </a:p>
          <a:p>
            <a:pPr>
              <a:lnSpc>
                <a:spcPct val="90000"/>
              </a:lnSpc>
            </a:pPr>
            <a:r>
              <a:rPr lang="en-US" altLang="en-US"/>
              <a:t>A </a:t>
            </a:r>
            <a:r>
              <a:rPr lang="en-US" altLang="en-US" b="1">
                <a:solidFill>
                  <a:srgbClr val="000099"/>
                </a:solidFill>
              </a:rPr>
              <a:t>data warehouse</a:t>
            </a:r>
            <a:r>
              <a:rPr lang="en-US" altLang="en-US"/>
              <a:t> archives information gathered from multiple sources, and stores it under a unified schema, at a single site.</a:t>
            </a:r>
          </a:p>
          <a:p>
            <a:pPr lvl="1">
              <a:lnSpc>
                <a:spcPct val="90000"/>
              </a:lnSpc>
            </a:pPr>
            <a:r>
              <a:rPr lang="en-US" altLang="en-US">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a:ea typeface="ＭＳ Ｐゴシック" panose="020B0600070205080204" pitchFamily="34" charset="-128"/>
              </a:rPr>
              <a:t>Data may also be purchased externally</a:t>
            </a:r>
            <a:endParaRPr lang="en-US" altLang="en-US" sz="1200">
              <a:ea typeface="ＭＳ Ｐゴシック" panose="020B0600070205080204" pitchFamily="34" charset="-128"/>
            </a:endParaRPr>
          </a:p>
        </p:txBody>
      </p:sp>
    </p:spTree>
    <p:extLst>
      <p:ext uri="{BB962C8B-B14F-4D97-AF65-F5344CB8AC3E}">
        <p14:creationId xmlns:p14="http://schemas.microsoft.com/office/powerpoint/2010/main" val="2476343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413564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03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4703994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1753791" y="820342"/>
            <a:ext cx="5607844" cy="3677840"/>
          </a:xfrm>
        </p:spPr>
        <p:txBody>
          <a:bodyPr/>
          <a:lstStyle/>
          <a:p>
            <a:r>
              <a:rPr lang="en-US" altLang="en-US" i="1"/>
              <a:t>Data cleansing</a:t>
            </a:r>
          </a:p>
          <a:p>
            <a:pPr lvl="1"/>
            <a:r>
              <a:rPr lang="en-US" altLang="en-US">
                <a:ea typeface="ＭＳ Ｐゴシック" panose="020B0600070205080204" pitchFamily="34" charset="-128"/>
              </a:rPr>
              <a:t>E.g., correct mistakes in addresses (misspellings, zip code errors)</a:t>
            </a:r>
          </a:p>
          <a:p>
            <a:pPr lvl="1"/>
            <a:r>
              <a:rPr lang="en-US" altLang="en-US" b="1">
                <a:solidFill>
                  <a:srgbClr val="000099"/>
                </a:solidFill>
                <a:ea typeface="ＭＳ Ｐゴシック" panose="020B0600070205080204" pitchFamily="34" charset="-128"/>
              </a:rPr>
              <a:t>Merge</a:t>
            </a:r>
            <a:r>
              <a:rPr lang="en-US" altLang="en-US">
                <a:ea typeface="ＭＳ Ｐゴシック" panose="020B0600070205080204" pitchFamily="34" charset="-128"/>
              </a:rPr>
              <a:t> address lists from different sources and </a:t>
            </a:r>
            <a:r>
              <a:rPr lang="en-US" altLang="en-US" b="1">
                <a:solidFill>
                  <a:srgbClr val="000099"/>
                </a:solidFill>
                <a:ea typeface="ＭＳ Ｐゴシック" panose="020B0600070205080204" pitchFamily="34" charset="-128"/>
              </a:rPr>
              <a:t>purge</a:t>
            </a:r>
            <a:r>
              <a:rPr lang="en-US" altLang="en-US">
                <a:ea typeface="ＭＳ Ｐゴシック" panose="020B0600070205080204" pitchFamily="34" charset="-128"/>
              </a:rPr>
              <a:t> duplicates</a:t>
            </a:r>
          </a:p>
          <a:p>
            <a:r>
              <a:rPr lang="en-US" altLang="en-US" i="1"/>
              <a:t>How to propagate updates</a:t>
            </a:r>
          </a:p>
          <a:p>
            <a:pPr lvl="1"/>
            <a:r>
              <a:rPr lang="en-US" altLang="en-US">
                <a:ea typeface="ＭＳ Ｐゴシック" panose="020B0600070205080204" pitchFamily="34" charset="-128"/>
              </a:rPr>
              <a:t>Warehouse schema may be a (materialized) view of schema from data sources</a:t>
            </a:r>
          </a:p>
          <a:p>
            <a:r>
              <a:rPr lang="en-US" altLang="en-US" i="1"/>
              <a:t>What data to summarize</a:t>
            </a:r>
          </a:p>
          <a:p>
            <a:pPr lvl="1"/>
            <a:r>
              <a:rPr lang="en-US" altLang="en-US">
                <a:ea typeface="ＭＳ Ｐゴシック" panose="020B0600070205080204" pitchFamily="34" charset="-128"/>
              </a:rPr>
              <a:t>Raw data may be too large to store on-line</a:t>
            </a:r>
          </a:p>
          <a:p>
            <a:pPr lvl="1"/>
            <a:r>
              <a:rPr lang="en-US" altLang="en-US">
                <a:ea typeface="ＭＳ Ｐゴシック" panose="020B0600070205080204" pitchFamily="34" charset="-128"/>
              </a:rPr>
              <a:t>Aggregate values (totals/subtotals) often suffice</a:t>
            </a:r>
          </a:p>
          <a:p>
            <a:pPr lvl="1"/>
            <a:r>
              <a:rPr lang="en-US" altLang="en-US">
                <a:ea typeface="ＭＳ Ｐゴシック" panose="020B0600070205080204" pitchFamily="34" charset="-128"/>
              </a:rPr>
              <a:t>Queries on raw data can often be transformed by query optimizer to use aggregate values</a:t>
            </a:r>
          </a:p>
          <a:p>
            <a:endParaRPr lang="en-US" altLang="en-US"/>
          </a:p>
        </p:txBody>
      </p:sp>
    </p:spTree>
    <p:extLst>
      <p:ext uri="{BB962C8B-B14F-4D97-AF65-F5344CB8AC3E}">
        <p14:creationId xmlns:p14="http://schemas.microsoft.com/office/powerpoint/2010/main" val="5707676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29E52E3-DA13-7E4F-8781-9A061183305E}"/>
              </a:ext>
            </a:extLst>
          </p:cNvPr>
          <p:cNvSpPr>
            <a:spLocks noGrp="1" noChangeArrowheads="1"/>
          </p:cNvSpPr>
          <p:nvPr>
            <p:ph type="title"/>
          </p:nvPr>
        </p:nvSpPr>
        <p:spPr/>
        <p:txBody>
          <a:bodyPr/>
          <a:lstStyle/>
          <a:p>
            <a:pPr>
              <a:defRPr/>
            </a:pPr>
            <a:r>
              <a:rPr lang="en-US">
                <a:ea typeface="+mj-ea"/>
              </a:rPr>
              <a:t>Warehouse Schemas</a:t>
            </a:r>
          </a:p>
        </p:txBody>
      </p:sp>
      <p:sp>
        <p:nvSpPr>
          <p:cNvPr id="133122" name="Rectangle 3">
            <a:extLst>
              <a:ext uri="{FF2B5EF4-FFF2-40B4-BE49-F238E27FC236}">
                <a16:creationId xmlns:a16="http://schemas.microsoft.com/office/drawing/2014/main" id="{611EE639-7BE2-E145-B708-ED12622B22A5}"/>
              </a:ext>
            </a:extLst>
          </p:cNvPr>
          <p:cNvSpPr>
            <a:spLocks noGrp="1" noChangeArrowheads="1"/>
          </p:cNvSpPr>
          <p:nvPr>
            <p:ph type="body" idx="1"/>
          </p:nvPr>
        </p:nvSpPr>
        <p:spPr/>
        <p:txBody>
          <a:bodyPr/>
          <a:lstStyle/>
          <a:p>
            <a:r>
              <a:rPr lang="en-US" altLang="en-US"/>
              <a:t>Dimension values are usually encoded using small integers and mapped to full values via dimension tables</a:t>
            </a:r>
          </a:p>
          <a:p>
            <a:r>
              <a:rPr lang="en-US" altLang="en-US"/>
              <a:t>Resultant schema is called a </a:t>
            </a:r>
            <a:r>
              <a:rPr lang="en-US" altLang="en-US" b="1">
                <a:solidFill>
                  <a:srgbClr val="000099"/>
                </a:solidFill>
              </a:rPr>
              <a:t>star schema</a:t>
            </a:r>
          </a:p>
          <a:p>
            <a:pPr lvl="1"/>
            <a:r>
              <a:rPr lang="en-US" altLang="en-US">
                <a:ea typeface="ＭＳ Ｐゴシック" panose="020B0600070205080204" pitchFamily="34" charset="-128"/>
              </a:rPr>
              <a:t>More complicated schema structures </a:t>
            </a:r>
          </a:p>
          <a:p>
            <a:pPr lvl="2"/>
            <a:r>
              <a:rPr lang="en-US" altLang="en-US" b="1">
                <a:solidFill>
                  <a:srgbClr val="000099"/>
                </a:solidFill>
                <a:ea typeface="ＭＳ Ｐゴシック" panose="020B0600070205080204" pitchFamily="34" charset="-128"/>
              </a:rPr>
              <a:t>Snowflake schema</a:t>
            </a:r>
            <a:r>
              <a:rPr lang="en-US" altLang="en-US">
                <a:ea typeface="ＭＳ Ｐゴシック" panose="020B0600070205080204" pitchFamily="34" charset="-128"/>
              </a:rPr>
              <a:t>: multiple levels of dimension tables</a:t>
            </a:r>
          </a:p>
          <a:p>
            <a:pPr lvl="2"/>
            <a:r>
              <a:rPr lang="en-US" altLang="en-US" b="1">
                <a:solidFill>
                  <a:srgbClr val="000099"/>
                </a:solidFill>
                <a:ea typeface="ＭＳ Ｐゴシック" panose="020B0600070205080204" pitchFamily="34" charset="-128"/>
              </a:rPr>
              <a:t>Constellation</a:t>
            </a:r>
            <a:r>
              <a:rPr lang="en-US" altLang="en-US">
                <a:ea typeface="ＭＳ Ｐゴシック" panose="020B0600070205080204" pitchFamily="34" charset="-128"/>
              </a:rPr>
              <a:t>: multiple fact tables</a:t>
            </a:r>
          </a:p>
        </p:txBody>
      </p:sp>
    </p:spTree>
    <p:extLst>
      <p:ext uri="{BB962C8B-B14F-4D97-AF65-F5344CB8AC3E}">
        <p14:creationId xmlns:p14="http://schemas.microsoft.com/office/powerpoint/2010/main" val="3541671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11CADEA8-DFAF-C14B-A04A-A6D6D3633C26}"/>
              </a:ext>
            </a:extLst>
          </p:cNvPr>
          <p:cNvSpPr>
            <a:spLocks noGrp="1" noChangeArrowheads="1"/>
          </p:cNvSpPr>
          <p:nvPr>
            <p:ph type="title"/>
          </p:nvPr>
        </p:nvSpPr>
        <p:spPr/>
        <p:txBody>
          <a:bodyPr/>
          <a:lstStyle/>
          <a:p>
            <a:pPr>
              <a:defRPr/>
            </a:pPr>
            <a:r>
              <a:rPr lang="en-US">
                <a:ea typeface="+mj-ea"/>
              </a:rPr>
              <a:t>Data Warehouse Schema</a:t>
            </a:r>
          </a:p>
        </p:txBody>
      </p:sp>
      <p:pic>
        <p:nvPicPr>
          <p:cNvPr id="135170" name="Picture 5">
            <a:extLst>
              <a:ext uri="{FF2B5EF4-FFF2-40B4-BE49-F238E27FC236}">
                <a16:creationId xmlns:a16="http://schemas.microsoft.com/office/drawing/2014/main" id="{50A4D3EC-AA9A-0B40-8D4B-2197687C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44" y="697707"/>
            <a:ext cx="6076950" cy="36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85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654417BB-FCC8-9F46-80D1-FA33EC2BE9E8}"/>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Features of Good Relational Designs</a:t>
            </a:r>
          </a:p>
        </p:txBody>
      </p:sp>
      <p:sp>
        <p:nvSpPr>
          <p:cNvPr id="15362" name="Rectangle 3">
            <a:extLst>
              <a:ext uri="{FF2B5EF4-FFF2-40B4-BE49-F238E27FC236}">
                <a16:creationId xmlns:a16="http://schemas.microsoft.com/office/drawing/2014/main" id="{F1F89EE3-3146-B049-B078-D6AC16074C23}"/>
              </a:ext>
            </a:extLst>
          </p:cNvPr>
          <p:cNvSpPr>
            <a:spLocks noGrp="1" noChangeArrowheads="1"/>
          </p:cNvSpPr>
          <p:nvPr>
            <p:ph type="body" idx="1"/>
          </p:nvPr>
        </p:nvSpPr>
        <p:spPr>
          <a:xfrm>
            <a:off x="1707357" y="833438"/>
            <a:ext cx="5745956" cy="3765947"/>
          </a:xfrm>
        </p:spPr>
        <p:txBody>
          <a:bodyPr/>
          <a:lstStyle/>
          <a:p>
            <a:r>
              <a:rPr lang="en-US" altLang="en-US" sz="1275" dirty="0"/>
              <a:t>Hypothetically, assume our schema originally had one relation that provided information about faculty and departments.</a:t>
            </a:r>
          </a:p>
          <a:p>
            <a:r>
              <a:rPr lang="en-US" altLang="en-US" sz="1275" dirty="0"/>
              <a:t>Suppose we combine </a:t>
            </a:r>
            <a:r>
              <a:rPr lang="en-US" altLang="en-US" sz="1275" i="1" dirty="0"/>
              <a:t>instructor</a:t>
            </a:r>
            <a:r>
              <a:rPr lang="en-US" altLang="en-US" sz="1275" dirty="0"/>
              <a:t> and </a:t>
            </a:r>
            <a:r>
              <a:rPr lang="en-US" altLang="en-US" sz="1275" i="1" dirty="0"/>
              <a:t>department </a:t>
            </a:r>
            <a:r>
              <a:rPr lang="en-US" altLang="en-US" sz="1275" dirty="0"/>
              <a:t>into </a:t>
            </a:r>
            <a:r>
              <a:rPr lang="en-US" altLang="en-US" sz="1275" i="1" dirty="0" err="1"/>
              <a:t>in_dep</a:t>
            </a:r>
            <a:r>
              <a:rPr lang="en-US" altLang="en-US" sz="1275" i="1" dirty="0"/>
              <a:t>, </a:t>
            </a:r>
            <a:r>
              <a:rPr lang="en-US" altLang="en-US" sz="1275" dirty="0"/>
              <a:t>which represents the natural join on the relations </a:t>
            </a:r>
            <a:r>
              <a:rPr lang="en-US" altLang="en-US" sz="1275" i="1" dirty="0"/>
              <a:t>instructor</a:t>
            </a:r>
            <a:r>
              <a:rPr lang="en-US" altLang="en-US" sz="1275" dirty="0"/>
              <a:t> and </a:t>
            </a:r>
            <a:r>
              <a:rPr lang="en-US" altLang="en-US" sz="1275" i="1" dirty="0"/>
              <a:t>department</a:t>
            </a:r>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r>
              <a:rPr lang="en-US" altLang="en-US" sz="1275" dirty="0"/>
              <a:t>There is repetition of information</a:t>
            </a:r>
          </a:p>
          <a:p>
            <a:r>
              <a:rPr lang="en-US" altLang="en-US" sz="1275" dirty="0"/>
              <a:t>Need to use null values (if we add a new department with no instructors) </a:t>
            </a:r>
          </a:p>
          <a:p>
            <a:endParaRPr lang="en-US" altLang="en-US" sz="1500" dirty="0"/>
          </a:p>
          <a:p>
            <a:endParaRPr lang="en-US" altLang="en-US" sz="1500" i="1" dirty="0"/>
          </a:p>
        </p:txBody>
      </p:sp>
      <p:pic>
        <p:nvPicPr>
          <p:cNvPr id="8196" name="Picture 5" descr="8">
            <a:extLst>
              <a:ext uri="{FF2B5EF4-FFF2-40B4-BE49-F238E27FC236}">
                <a16:creationId xmlns:a16="http://schemas.microsoft.com/office/drawing/2014/main" id="{F337430A-9F2C-1A4E-B2FA-A74780D0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41898"/>
            <a:ext cx="3412572" cy="204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1C08CCD-67EE-F44D-9BDE-2A5310F11F4D}"/>
              </a:ext>
            </a:extLst>
          </p:cNvPr>
          <p:cNvSpPr txBox="1">
            <a:spLocks noChangeArrowheads="1"/>
          </p:cNvSpPr>
          <p:nvPr/>
        </p:nvSpPr>
        <p:spPr bwMode="auto">
          <a:xfrm>
            <a:off x="1808560" y="4411266"/>
            <a:ext cx="57459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214313" indent="-214313" defTabSz="685800" eaLnBrk="0" hangingPunct="0">
              <a:spcBef>
                <a:spcPct val="0"/>
              </a:spcBef>
              <a:buClr>
                <a:srgbClr val="002060"/>
              </a:buClr>
              <a:buSzPct val="100000"/>
              <a:buNone/>
            </a:pPr>
            <a:endParaRPr kumimoji="0" lang="en-US" altLang="en-US" sz="1500">
              <a:solidFill>
                <a:srgbClr val="000000"/>
              </a:solidFill>
            </a:endParaRPr>
          </a:p>
        </p:txBody>
      </p:sp>
      <p:sp>
        <p:nvSpPr>
          <p:cNvPr id="2" name="TextBox 1">
            <a:extLst>
              <a:ext uri="{FF2B5EF4-FFF2-40B4-BE49-F238E27FC236}">
                <a16:creationId xmlns:a16="http://schemas.microsoft.com/office/drawing/2014/main" id="{229530D0-D408-6A43-8E81-C1A9EA04A3DD}"/>
              </a:ext>
            </a:extLst>
          </p:cNvPr>
          <p:cNvSpPr txBox="1"/>
          <p:nvPr/>
        </p:nvSpPr>
        <p:spPr>
          <a:xfrm>
            <a:off x="6629400" y="1731431"/>
            <a:ext cx="1957074" cy="2062103"/>
          </a:xfrm>
          <a:prstGeom prst="rect">
            <a:avLst/>
          </a:prstGeom>
          <a:noFill/>
        </p:spPr>
        <p:txBody>
          <a:bodyPr wrap="none" rtlCol="0">
            <a:spAutoFit/>
          </a:bodyPr>
          <a:lstStyle/>
          <a:p>
            <a:r>
              <a:rPr lang="en-US" sz="1600" dirty="0"/>
              <a:t>X </a:t>
            </a:r>
            <a:r>
              <a:rPr lang="en-US" sz="1600" dirty="0">
                <a:sym typeface="Wingdings" pitchFamily="2" charset="2"/>
              </a:rPr>
              <a:t> Y</a:t>
            </a:r>
          </a:p>
          <a:p>
            <a:r>
              <a:rPr lang="en-US" sz="1600" dirty="0">
                <a:sym typeface="Wingdings" pitchFamily="2" charset="2"/>
              </a:rPr>
              <a:t>X = (</a:t>
            </a:r>
            <a:r>
              <a:rPr lang="en-US" sz="1600" dirty="0" err="1">
                <a:sym typeface="Wingdings" pitchFamily="2" charset="2"/>
              </a:rPr>
              <a:t>dept_name</a:t>
            </a:r>
            <a:r>
              <a:rPr lang="en-US" sz="1600" dirty="0">
                <a:sym typeface="Wingdings" pitchFamily="2" charset="2"/>
              </a:rPr>
              <a:t>)</a:t>
            </a:r>
          </a:p>
          <a:p>
            <a:r>
              <a:rPr lang="en-US" sz="1600" dirty="0">
                <a:sym typeface="Wingdings" pitchFamily="2" charset="2"/>
              </a:rPr>
              <a:t>Y = (building, budget)</a:t>
            </a:r>
          </a:p>
          <a:p>
            <a:endParaRPr lang="en-US" sz="1600" dirty="0">
              <a:sym typeface="Wingdings" pitchFamily="2" charset="2"/>
            </a:endParaRPr>
          </a:p>
          <a:p>
            <a:r>
              <a:rPr lang="en-US" sz="1600" dirty="0">
                <a:sym typeface="Wingdings" pitchFamily="2" charset="2"/>
              </a:rPr>
              <a:t>Pix  Physics</a:t>
            </a:r>
          </a:p>
          <a:p>
            <a:r>
              <a:rPr lang="en-US" sz="1600" dirty="0">
                <a:sym typeface="Wingdings" pitchFamily="2" charset="2"/>
              </a:rPr>
              <a:t>Pix Physics</a:t>
            </a:r>
          </a:p>
          <a:p>
            <a:endParaRPr lang="en-US" sz="1600" dirty="0">
              <a:sym typeface="Wingdings" pitchFamily="2" charset="2"/>
            </a:endParaRPr>
          </a:p>
          <a:p>
            <a:r>
              <a:rPr lang="en-US" sz="1600" dirty="0" err="1">
                <a:sym typeface="Wingdings" pitchFamily="2" charset="2"/>
              </a:rPr>
              <a:t>Piy</a:t>
            </a:r>
            <a:r>
              <a:rPr lang="en-US" sz="1600" dirty="0">
                <a:sym typeface="Wingdings" pitchFamily="2" charset="2"/>
              </a:rPr>
              <a:t> (Watson, 70000)</a:t>
            </a:r>
            <a:endParaRPr lang="en-US" sz="1600" dirty="0"/>
          </a:p>
        </p:txBody>
      </p:sp>
    </p:spTree>
    <p:extLst>
      <p:ext uri="{BB962C8B-B14F-4D97-AF65-F5344CB8AC3E}">
        <p14:creationId xmlns:p14="http://schemas.microsoft.com/office/powerpoint/2010/main" val="1527873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Classic Models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853107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BDDCB6-E437-114A-8714-FE7785901D71}"/>
              </a:ext>
            </a:extLst>
          </p:cNvPr>
          <p:cNvSpPr>
            <a:spLocks noGrp="1"/>
          </p:cNvSpPr>
          <p:nvPr>
            <p:ph idx="1"/>
          </p:nvPr>
        </p:nvSpPr>
        <p:spPr>
          <a:xfrm>
            <a:off x="5105400" y="514350"/>
            <a:ext cx="3886200" cy="4114800"/>
          </a:xfrm>
        </p:spPr>
        <p:txBody>
          <a:bodyPr/>
          <a:lstStyle/>
          <a:p>
            <a:r>
              <a:rPr lang="en-US" sz="1800" dirty="0"/>
              <a:t>This schema is “good” relative</a:t>
            </a:r>
          </a:p>
          <a:p>
            <a:pPr lvl="1"/>
            <a:r>
              <a:rPr lang="en-US" sz="1600" dirty="0"/>
              <a:t>To normalization.</a:t>
            </a:r>
          </a:p>
          <a:p>
            <a:pPr lvl="1"/>
            <a:r>
              <a:rPr lang="en-US" sz="1600" dirty="0"/>
              <a:t>Avoiding update anomalies.</a:t>
            </a:r>
          </a:p>
          <a:p>
            <a:r>
              <a:rPr lang="en-US" sz="1800" dirty="0"/>
              <a:t>Common, intuitive decision support and insight queries require a lot of</a:t>
            </a:r>
          </a:p>
          <a:p>
            <a:pPr lvl="1"/>
            <a:r>
              <a:rPr lang="en-US" sz="1600" dirty="0"/>
              <a:t>JOINs</a:t>
            </a:r>
          </a:p>
          <a:p>
            <a:pPr lvl="1"/>
            <a:r>
              <a:rPr lang="en-US" sz="1600" dirty="0"/>
              <a:t>Aggregates</a:t>
            </a:r>
          </a:p>
          <a:p>
            <a:pPr lvl="1"/>
            <a:r>
              <a:rPr lang="en-US" sz="1600" dirty="0"/>
              <a:t>... ...</a:t>
            </a:r>
          </a:p>
          <a:p>
            <a:pPr lvl="1"/>
            <a:r>
              <a:rPr lang="en-US" sz="1600" dirty="0"/>
              <a:t>These operations are slow and can interfere with operational transactions.</a:t>
            </a:r>
          </a:p>
          <a:p>
            <a:r>
              <a:rPr lang="en-US" sz="1800" dirty="0"/>
              <a:t>We will look at some transformation to a decision support schema.</a:t>
            </a:r>
          </a:p>
        </p:txBody>
      </p:sp>
      <p:sp>
        <p:nvSpPr>
          <p:cNvPr id="3" name="Title 2">
            <a:extLst>
              <a:ext uri="{FF2B5EF4-FFF2-40B4-BE49-F238E27FC236}">
                <a16:creationId xmlns:a16="http://schemas.microsoft.com/office/drawing/2014/main" id="{687101A2-0FF9-644C-9CB8-676F7AC6863F}"/>
              </a:ext>
            </a:extLst>
          </p:cNvPr>
          <p:cNvSpPr>
            <a:spLocks noGrp="1"/>
          </p:cNvSpPr>
          <p:nvPr>
            <p:ph type="title"/>
          </p:nvPr>
        </p:nvSpPr>
        <p:spPr/>
        <p:txBody>
          <a:bodyPr/>
          <a:lstStyle/>
          <a:p>
            <a:r>
              <a:rPr lang="en-US" dirty="0"/>
              <a:t>Classic Models</a:t>
            </a:r>
          </a:p>
        </p:txBody>
      </p:sp>
      <p:pic>
        <p:nvPicPr>
          <p:cNvPr id="4" name="Picture 3">
            <a:extLst>
              <a:ext uri="{FF2B5EF4-FFF2-40B4-BE49-F238E27FC236}">
                <a16:creationId xmlns:a16="http://schemas.microsoft.com/office/drawing/2014/main" id="{504A971D-BFBA-704E-BBE3-CF5F4DC7B683}"/>
              </a:ext>
            </a:extLst>
          </p:cNvPr>
          <p:cNvPicPr>
            <a:picLocks noChangeAspect="1"/>
          </p:cNvPicPr>
          <p:nvPr/>
        </p:nvPicPr>
        <p:blipFill>
          <a:blip r:embed="rId2"/>
          <a:stretch>
            <a:fillRect/>
          </a:stretch>
        </p:blipFill>
        <p:spPr>
          <a:xfrm>
            <a:off x="172570" y="590550"/>
            <a:ext cx="4840843" cy="3867150"/>
          </a:xfrm>
          <a:prstGeom prst="rect">
            <a:avLst/>
          </a:prstGeom>
        </p:spPr>
      </p:pic>
    </p:spTree>
    <p:extLst>
      <p:ext uri="{BB962C8B-B14F-4D97-AF65-F5344CB8AC3E}">
        <p14:creationId xmlns:p14="http://schemas.microsoft.com/office/powerpoint/2010/main" val="256428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2A125C-A651-D444-B2BA-74A4D270F75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84D1445-5259-784A-8B66-01F8579736DD}"/>
              </a:ext>
            </a:extLst>
          </p:cNvPr>
          <p:cNvSpPr>
            <a:spLocks noGrp="1"/>
          </p:cNvSpPr>
          <p:nvPr>
            <p:ph type="title"/>
          </p:nvPr>
        </p:nvSpPr>
        <p:spPr/>
        <p:txBody>
          <a:bodyPr/>
          <a:lstStyle/>
          <a:p>
            <a:r>
              <a:rPr lang="en-US" dirty="0"/>
              <a:t>Go To Notebook</a:t>
            </a:r>
          </a:p>
        </p:txBody>
      </p:sp>
    </p:spTree>
    <p:extLst>
      <p:ext uri="{BB962C8B-B14F-4D97-AF65-F5344CB8AC3E}">
        <p14:creationId xmlns:p14="http://schemas.microsoft.com/office/powerpoint/2010/main" val="37994812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2169844" y="1786920"/>
            <a:ext cx="4804329" cy="1077218"/>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 Details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(Skip, but students to read) </a:t>
            </a:r>
          </a:p>
        </p:txBody>
      </p:sp>
    </p:spTree>
    <p:extLst>
      <p:ext uri="{BB962C8B-B14F-4D97-AF65-F5344CB8AC3E}">
        <p14:creationId xmlns:p14="http://schemas.microsoft.com/office/powerpoint/2010/main" val="11139493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 (Cont.)</a:t>
            </a:r>
          </a:p>
        </p:txBody>
      </p:sp>
      <p:pic>
        <p:nvPicPr>
          <p:cNvPr id="1229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127522"/>
            <a:ext cx="3464719" cy="238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64941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Concurrent Executions</a:t>
            </a:r>
          </a:p>
        </p:txBody>
      </p:sp>
      <p:sp>
        <p:nvSpPr>
          <p:cNvPr id="13315" name="Rectangle 3"/>
          <p:cNvSpPr>
            <a:spLocks noGrp="1" noChangeArrowheads="1"/>
          </p:cNvSpPr>
          <p:nvPr>
            <p:ph idx="1"/>
          </p:nvPr>
        </p:nvSpPr>
        <p:spPr>
          <a:xfrm>
            <a:off x="1649027" y="826873"/>
            <a:ext cx="5786022" cy="4025979"/>
          </a:xfrm>
        </p:spPr>
        <p:txBody>
          <a:bodyPr/>
          <a:lstStyle/>
          <a:p>
            <a:r>
              <a:rPr lang="en-US" altLang="en-US" dirty="0"/>
              <a:t>Multiple transactions are allowed to run concurrently in the system.  Advantages are:</a:t>
            </a:r>
          </a:p>
          <a:p>
            <a:pPr lvl="1"/>
            <a:r>
              <a:rPr lang="en-US" altLang="en-US" b="1" dirty="0"/>
              <a:t>Increased processor and disk utilization</a:t>
            </a:r>
            <a:r>
              <a:rPr lang="en-US" altLang="en-US" dirty="0"/>
              <a:t>, leading to better transaction </a:t>
            </a:r>
            <a:r>
              <a:rPr lang="en-US" altLang="en-US" i="1" dirty="0"/>
              <a:t>throughput</a:t>
            </a:r>
          </a:p>
          <a:p>
            <a:pPr lvl="2"/>
            <a:r>
              <a:rPr lang="en-US" altLang="en-US" dirty="0"/>
              <a:t>E.g., one transaction can be using the CPU while another is reading from or writing to the disk</a:t>
            </a:r>
          </a:p>
          <a:p>
            <a:pPr lvl="1"/>
            <a:r>
              <a:rPr lang="en-US" altLang="en-US" b="1" dirty="0"/>
              <a:t>Reduced average response time</a:t>
            </a:r>
            <a:r>
              <a:rPr lang="en-US" altLang="en-US" dirty="0"/>
              <a:t> for transactions: short transactions need not wait behind long ones.</a:t>
            </a:r>
          </a:p>
          <a:p>
            <a:r>
              <a:rPr lang="en-US" altLang="en-US" b="1" dirty="0">
                <a:solidFill>
                  <a:srgbClr val="000099"/>
                </a:solidFill>
              </a:rPr>
              <a:t>Concurrency control schemes</a:t>
            </a:r>
            <a:r>
              <a:rPr lang="en-US" altLang="en-US" i="1" dirty="0"/>
              <a:t> </a:t>
            </a:r>
            <a:r>
              <a:rPr lang="en-US" altLang="en-US" dirty="0"/>
              <a:t>– mechanisms  to achieve isolation</a:t>
            </a:r>
          </a:p>
          <a:p>
            <a:pPr lvl="1"/>
            <a:r>
              <a:rPr lang="en-US" altLang="en-US" dirty="0"/>
              <a:t>That is, to control the interaction among the concurrent transactions in order to prevent them from destroying the consistency of the database</a:t>
            </a:r>
          </a:p>
          <a:p>
            <a:pPr lvl="2"/>
            <a:r>
              <a:rPr lang="en-US" altLang="en-US" dirty="0"/>
              <a:t>Will study in Chapter 15, after studying notion of correctness of concurrent executions.</a:t>
            </a:r>
          </a:p>
        </p:txBody>
      </p:sp>
    </p:spTree>
    <p:extLst>
      <p:ext uri="{BB962C8B-B14F-4D97-AF65-F5344CB8AC3E}">
        <p14:creationId xmlns:p14="http://schemas.microsoft.com/office/powerpoint/2010/main" val="12891469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Schedules</a:t>
            </a:r>
          </a:p>
        </p:txBody>
      </p:sp>
      <p:sp>
        <p:nvSpPr>
          <p:cNvPr id="14339" name="Rectangle 3"/>
          <p:cNvSpPr>
            <a:spLocks noGrp="1" noChangeArrowheads="1"/>
          </p:cNvSpPr>
          <p:nvPr>
            <p:ph idx="1"/>
          </p:nvPr>
        </p:nvSpPr>
        <p:spPr>
          <a:xfrm>
            <a:off x="1642368" y="826873"/>
            <a:ext cx="5852605" cy="4025979"/>
          </a:xfrm>
        </p:spPr>
        <p:txBody>
          <a:bodyPr/>
          <a:lstStyle/>
          <a:p>
            <a:r>
              <a:rPr lang="en-US" altLang="en-US" b="1" dirty="0">
                <a:solidFill>
                  <a:srgbClr val="000099"/>
                </a:solidFill>
              </a:rPr>
              <a:t>Schedule</a:t>
            </a:r>
            <a:r>
              <a:rPr lang="en-US" altLang="en-US" b="1" dirty="0">
                <a:solidFill>
                  <a:schemeClr val="tx2"/>
                </a:solidFill>
              </a:rPr>
              <a:t> </a:t>
            </a:r>
            <a:r>
              <a:rPr lang="en-US" altLang="en-US" dirty="0"/>
              <a:t>– a sequences of instructions that specify the chronological order in which instructions of concurrent transactions are executed</a:t>
            </a:r>
          </a:p>
          <a:p>
            <a:pPr lvl="1"/>
            <a:r>
              <a:rPr lang="en-US" altLang="en-US" dirty="0"/>
              <a:t>A schedule for a set of transactions must consist of all instructions of those transactions</a:t>
            </a:r>
          </a:p>
          <a:p>
            <a:pPr lvl="1"/>
            <a:r>
              <a:rPr lang="en-US" altLang="en-US" dirty="0"/>
              <a:t>Must preserve the order in which the instructions appear in each individual transaction.</a:t>
            </a:r>
          </a:p>
          <a:p>
            <a:r>
              <a:rPr lang="en-US" altLang="en-US" dirty="0"/>
              <a:t>A transaction that successfully completes its execution will have a commit instructions as the last statement </a:t>
            </a:r>
          </a:p>
          <a:p>
            <a:pPr lvl="1"/>
            <a:r>
              <a:rPr lang="en-US" altLang="en-US" dirty="0"/>
              <a:t>By default transaction assumed to execute commit instruction as its last step</a:t>
            </a:r>
          </a:p>
          <a:p>
            <a:r>
              <a:rPr lang="en-US" altLang="en-US" dirty="0"/>
              <a:t>A transaction that fails to successfully complete its execution will have an abort instruction as the last statement </a:t>
            </a:r>
          </a:p>
        </p:txBody>
      </p:sp>
    </p:spTree>
    <p:extLst>
      <p:ext uri="{BB962C8B-B14F-4D97-AF65-F5344CB8AC3E}">
        <p14:creationId xmlns:p14="http://schemas.microsoft.com/office/powerpoint/2010/main" val="11118700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1</a:t>
            </a:r>
          </a:p>
        </p:txBody>
      </p:sp>
      <p:sp>
        <p:nvSpPr>
          <p:cNvPr id="15363" name="Rectangle 3"/>
          <p:cNvSpPr>
            <a:spLocks noGrp="1" noChangeArrowheads="1"/>
          </p:cNvSpPr>
          <p:nvPr>
            <p:ph idx="1"/>
          </p:nvPr>
        </p:nvSpPr>
        <p:spPr>
          <a:xfrm>
            <a:off x="1629053" y="826873"/>
            <a:ext cx="5672831" cy="4025979"/>
          </a:xfrm>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transfer $50 from </a:t>
            </a:r>
            <a:r>
              <a:rPr lang="en-US" altLang="en-US" i="1" dirty="0"/>
              <a:t>A </a:t>
            </a:r>
            <a:r>
              <a:rPr lang="en-US" altLang="en-US" dirty="0"/>
              <a:t>to </a:t>
            </a:r>
            <a:r>
              <a:rPr lang="en-US" altLang="en-US" i="1" dirty="0"/>
              <a:t>B</a:t>
            </a:r>
            <a:r>
              <a:rPr lang="en-US" altLang="en-US" dirty="0"/>
              <a:t>, and </a:t>
            </a:r>
            <a:r>
              <a:rPr lang="en-US" altLang="en-US" i="1" dirty="0"/>
              <a:t>T</a:t>
            </a:r>
            <a:r>
              <a:rPr lang="en-US" altLang="en-US" baseline="-25000" dirty="0"/>
              <a:t>2</a:t>
            </a:r>
            <a:r>
              <a:rPr lang="en-US" altLang="en-US" dirty="0"/>
              <a:t> transfer 10% of the balance from </a:t>
            </a:r>
            <a:r>
              <a:rPr lang="en-US" altLang="en-US" i="1" dirty="0"/>
              <a:t>A </a:t>
            </a:r>
            <a:r>
              <a:rPr lang="en-US" altLang="en-US" dirty="0"/>
              <a:t>to </a:t>
            </a:r>
            <a:r>
              <a:rPr lang="en-US" altLang="en-US" i="1" dirty="0"/>
              <a:t>B.</a:t>
            </a:r>
            <a:r>
              <a:rPr lang="en-US" altLang="en-US" dirty="0"/>
              <a:t>  </a:t>
            </a:r>
          </a:p>
          <a:p>
            <a:pPr>
              <a:lnSpc>
                <a:spcPct val="80000"/>
              </a:lnSpc>
              <a:tabLst>
                <a:tab pos="1460897" algn="l"/>
                <a:tab pos="2013347" algn="l"/>
                <a:tab pos="2695575" algn="l"/>
                <a:tab pos="3214688" algn="l"/>
              </a:tabLst>
            </a:pPr>
            <a:r>
              <a:rPr lang="en-US" altLang="en-US" dirty="0"/>
              <a:t>A </a:t>
            </a:r>
            <a:r>
              <a:rPr lang="en-US" altLang="en-US" dirty="0">
                <a:solidFill>
                  <a:srgbClr val="000099"/>
                </a:solidFill>
              </a:rPr>
              <a:t>serial </a:t>
            </a:r>
            <a:r>
              <a:rPr lang="en-US" altLang="en-US" dirty="0"/>
              <a:t>schedule in which </a:t>
            </a:r>
            <a:r>
              <a:rPr lang="en-US" altLang="en-US" i="1" dirty="0"/>
              <a:t>T</a:t>
            </a:r>
            <a:r>
              <a:rPr lang="en-US" altLang="en-US" baseline="-25000" dirty="0"/>
              <a:t>1</a:t>
            </a:r>
            <a:r>
              <a:rPr lang="en-US" altLang="en-US" dirty="0"/>
              <a:t> is followed by </a:t>
            </a:r>
            <a:r>
              <a:rPr lang="en-US" altLang="en-US" i="1" dirty="0"/>
              <a:t>T</a:t>
            </a:r>
            <a:r>
              <a:rPr lang="en-US" altLang="en-US" baseline="-25000" dirty="0"/>
              <a:t>2</a:t>
            </a:r>
            <a:r>
              <a:rPr lang="en-US" altLang="en-US" dirty="0"/>
              <a:t> :</a:t>
            </a:r>
          </a:p>
          <a:p>
            <a:pPr>
              <a:lnSpc>
                <a:spcPct val="80000"/>
              </a:lnSpc>
              <a:buNone/>
              <a:tabLst>
                <a:tab pos="1460897" algn="l"/>
                <a:tab pos="2013347" algn="l"/>
                <a:tab pos="2695575" algn="l"/>
                <a:tab pos="3214688" algn="l"/>
              </a:tabLst>
            </a:pPr>
            <a:r>
              <a:rPr lang="en-US" altLang="en-US" sz="1050" dirty="0"/>
              <a:t>		</a:t>
            </a:r>
          </a:p>
        </p:txBody>
      </p:sp>
      <p:pic>
        <p:nvPicPr>
          <p:cNvPr id="1536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08" y="1743376"/>
            <a:ext cx="2262188" cy="283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6388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2</a:t>
            </a:r>
          </a:p>
        </p:txBody>
      </p:sp>
      <p:sp>
        <p:nvSpPr>
          <p:cNvPr id="16387" name="Rectangle 4"/>
          <p:cNvSpPr>
            <a:spLocks noGrp="1" noChangeArrowheads="1"/>
          </p:cNvSpPr>
          <p:nvPr>
            <p:ph idx="1"/>
          </p:nvPr>
        </p:nvSpPr>
        <p:spPr>
          <a:xfrm>
            <a:off x="1662344" y="826873"/>
            <a:ext cx="6114819" cy="4025979"/>
          </a:xfrm>
          <a:noFill/>
        </p:spPr>
        <p:txBody>
          <a:bodyPr/>
          <a:lstStyle/>
          <a:p>
            <a:pPr>
              <a:lnSpc>
                <a:spcPct val="90000"/>
              </a:lnSpc>
              <a:tabLst>
                <a:tab pos="1460897" algn="l"/>
                <a:tab pos="2013347" algn="l"/>
                <a:tab pos="2695575" algn="l"/>
                <a:tab pos="3214688" algn="l"/>
              </a:tabLst>
            </a:pPr>
            <a:r>
              <a:rPr lang="en-US" altLang="en-US" dirty="0"/>
              <a:t>A serial schedule where </a:t>
            </a:r>
            <a:r>
              <a:rPr lang="en-US" altLang="en-US" i="1" dirty="0"/>
              <a:t>T</a:t>
            </a:r>
            <a:r>
              <a:rPr lang="en-US" altLang="en-US" i="1" baseline="-25000" dirty="0"/>
              <a:t>2</a:t>
            </a:r>
            <a:r>
              <a:rPr lang="en-US" altLang="en-US" dirty="0"/>
              <a:t> is followed by </a:t>
            </a:r>
            <a:r>
              <a:rPr lang="en-US" altLang="en-US" i="1" dirty="0"/>
              <a:t>T</a:t>
            </a:r>
            <a:r>
              <a:rPr lang="en-US" altLang="en-US" baseline="-25000" dirty="0"/>
              <a:t>1</a:t>
            </a:r>
          </a:p>
          <a:p>
            <a:pPr>
              <a:lnSpc>
                <a:spcPct val="90000"/>
              </a:lnSpc>
              <a:tabLst>
                <a:tab pos="1460897" algn="l"/>
                <a:tab pos="2013347" algn="l"/>
                <a:tab pos="2695575" algn="l"/>
                <a:tab pos="3214688" algn="l"/>
              </a:tabLst>
            </a:pPr>
            <a:endParaRPr lang="en-US" altLang="en-US" dirty="0"/>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638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1303735"/>
            <a:ext cx="2174081"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21724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3</a:t>
            </a:r>
          </a:p>
        </p:txBody>
      </p:sp>
      <p:sp>
        <p:nvSpPr>
          <p:cNvPr id="17411" name="Rectangle 4"/>
          <p:cNvSpPr>
            <a:spLocks noGrp="1" noChangeArrowheads="1"/>
          </p:cNvSpPr>
          <p:nvPr>
            <p:ph idx="1"/>
          </p:nvPr>
        </p:nvSpPr>
        <p:spPr>
          <a:xfrm>
            <a:off x="1669002" y="826873"/>
            <a:ext cx="5885895" cy="4025979"/>
          </a:xfrm>
          <a:noFill/>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and </a:t>
            </a:r>
            <a:r>
              <a:rPr lang="en-US" altLang="en-US" i="1" dirty="0"/>
              <a:t>T</a:t>
            </a:r>
            <a:r>
              <a:rPr lang="en-US" altLang="en-US" baseline="-25000" dirty="0"/>
              <a:t>2</a:t>
            </a:r>
            <a:r>
              <a:rPr lang="en-US" altLang="en-US" dirty="0"/>
              <a:t> be the transactions defined previously</a:t>
            </a:r>
            <a:r>
              <a:rPr lang="en-US" altLang="en-US" i="1" dirty="0"/>
              <a:t>.</a:t>
            </a:r>
            <a:r>
              <a:rPr lang="en-US" altLang="en-US" dirty="0"/>
              <a:t>  The following schedule is not a serial schedule, but it is </a:t>
            </a:r>
            <a:r>
              <a:rPr lang="en-US" altLang="en-US" i="1" dirty="0">
                <a:solidFill>
                  <a:srgbClr val="000099"/>
                </a:solidFill>
              </a:rPr>
              <a:t>equivalent</a:t>
            </a:r>
            <a:r>
              <a:rPr lang="en-US" altLang="en-US" dirty="0">
                <a:solidFill>
                  <a:srgbClr val="000099"/>
                </a:solidFill>
              </a:rPr>
              <a:t> </a:t>
            </a:r>
            <a:r>
              <a:rPr lang="en-US" altLang="en-US" dirty="0"/>
              <a:t>to Schedule 1</a:t>
            </a:r>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r>
              <a:rPr lang="en-US" altLang="en-US" sz="1200" dirty="0">
                <a:latin typeface="Arial" panose="020B0604020202020204" pitchFamily="34" charset="0"/>
              </a:rPr>
              <a:t>In Schedules 1, 2 and 3, the sum A + B is preserved</a:t>
            </a:r>
            <a:r>
              <a:rPr lang="en-US" altLang="en-US" dirty="0"/>
              <a:t>.</a:t>
            </a:r>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74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210" y="1428751"/>
            <a:ext cx="2084784" cy="260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529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77942</TotalTime>
  <Words>10789</Words>
  <Application>Microsoft Macintosh PowerPoint</Application>
  <PresentationFormat>On-screen Show (16:9)</PresentationFormat>
  <Paragraphs>1140</Paragraphs>
  <Slides>132</Slides>
  <Notes>85</Notes>
  <HiddenSlides>0</HiddenSlides>
  <MMClips>0</MMClips>
  <ScaleCrop>false</ScaleCrop>
  <HeadingPairs>
    <vt:vector size="8" baseType="variant">
      <vt:variant>
        <vt:lpstr>Fonts Used</vt:lpstr>
      </vt:variant>
      <vt:variant>
        <vt:i4>15</vt:i4>
      </vt:variant>
      <vt:variant>
        <vt:lpstr>Theme</vt:lpstr>
      </vt:variant>
      <vt:variant>
        <vt:i4>6</vt:i4>
      </vt:variant>
      <vt:variant>
        <vt:lpstr>Embedded OLE Servers</vt:lpstr>
      </vt:variant>
      <vt:variant>
        <vt:i4>2</vt:i4>
      </vt:variant>
      <vt:variant>
        <vt:lpstr>Slide Titles</vt:lpstr>
      </vt:variant>
      <vt:variant>
        <vt:i4>132</vt:i4>
      </vt:variant>
    </vt:vector>
  </HeadingPairs>
  <TitlesOfParts>
    <vt:vector size="155" baseType="lpstr">
      <vt:lpstr>Amazon Ember</vt:lpstr>
      <vt:lpstr>Arial</vt:lpstr>
      <vt:lpstr>Book Antiqua</vt:lpstr>
      <vt:lpstr>Calibri</vt:lpstr>
      <vt:lpstr>Century Schoolbook</vt:lpstr>
      <vt:lpstr>Garamond</vt:lpstr>
      <vt:lpstr>Helvetica</vt:lpstr>
      <vt:lpstr>Monotype Sorts</vt:lpstr>
      <vt:lpstr>Museo For Dell</vt:lpstr>
      <vt:lpstr>Museo Sans For Dell</vt:lpstr>
      <vt:lpstr>Stencil</vt:lpstr>
      <vt:lpstr>Times</vt:lpstr>
      <vt:lpstr>Times New Roman</vt:lpstr>
      <vt:lpstr>Webdings</vt:lpstr>
      <vt:lpstr>Wingdings</vt:lpstr>
      <vt:lpstr>Office Theme</vt:lpstr>
      <vt:lpstr>2_db-5-grey</vt:lpstr>
      <vt:lpstr>l16</vt:lpstr>
      <vt:lpstr>2_db</vt:lpstr>
      <vt:lpstr>1_Office Theme</vt:lpstr>
      <vt:lpstr>1_l22</vt:lpstr>
      <vt:lpstr>Equation</vt:lpstr>
      <vt:lpstr>Document</vt:lpstr>
      <vt:lpstr>PowerPoint Presentation</vt:lpstr>
      <vt:lpstr>PowerPoint Presentation</vt:lpstr>
      <vt:lpstr>PowerPoint Presentation</vt:lpstr>
      <vt:lpstr>Contents</vt:lpstr>
      <vt:lpstr>PowerPoint Presentation</vt:lpstr>
      <vt:lpstr>Chapter 7:  Normalization</vt:lpstr>
      <vt:lpstr>Outline</vt:lpstr>
      <vt:lpstr>PowerPoint Presentation</vt:lpstr>
      <vt:lpstr>Features of Good Relational Designs</vt:lpstr>
      <vt:lpstr>Decomposition</vt:lpstr>
      <vt:lpstr>Lossy Decomposition</vt:lpstr>
      <vt:lpstr>The Evils of Redundancy</vt:lpstr>
      <vt:lpstr>Example (Contd.)</vt:lpstr>
      <vt:lpstr>Functional Dependencies (FDs)</vt:lpstr>
      <vt:lpstr>Example:  Constraints on Entity Set</vt:lpstr>
      <vt:lpstr>F+</vt:lpstr>
      <vt:lpstr>Reasoning About FDs</vt:lpstr>
      <vt:lpstr>Lossless Decomposition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PowerPoint Presentation</vt:lpstr>
      <vt:lpstr>Boyce-Codd Normal Form</vt:lpstr>
      <vt:lpstr>Decomposing a Schema into BCNF</vt:lpstr>
      <vt:lpstr>BCNF and Dependency Preservation</vt:lpstr>
      <vt:lpstr>Third Normal Form</vt:lpstr>
      <vt:lpstr>3NF Example</vt:lpstr>
      <vt:lpstr>Comparison of BCNF and 3NF</vt:lpstr>
      <vt:lpstr>Goals of Normalization</vt:lpstr>
      <vt:lpstr>Universal – Ferguson’s Law of Useful Normalization and Konstraints  (U—FLUNK)</vt:lpstr>
      <vt:lpstr>PowerPoint Presentation</vt:lpstr>
      <vt:lpstr>Denormalization for Performance</vt:lpstr>
      <vt:lpstr>First Normal Form</vt:lpstr>
      <vt:lpstr>First Normal Form (Cont.)</vt:lpstr>
      <vt:lpstr>PowerPoint Presentation</vt:lpstr>
      <vt:lpstr>PowerPoint Presentation</vt:lpstr>
      <vt:lpstr>PowerPoint Presentation</vt:lpstr>
      <vt:lpstr>PowerPoint Presentation</vt:lpstr>
      <vt:lpstr>Core Transaction Concept is ACID Properties</vt:lpstr>
      <vt:lpstr>ACID Properties (httpwww.tutorialspoint.com/dbms/dbms_transaction.htm)</vt:lpstr>
      <vt:lpstr>Transaction Concept</vt:lpstr>
      <vt:lpstr>Example of Fund Transfer</vt:lpstr>
      <vt:lpstr>Example of Fund Transfer (Cont.)</vt:lpstr>
      <vt:lpstr>Example of Fund Transfer (Cont.)</vt:lpstr>
      <vt:lpstr>ACID Properties</vt:lpstr>
      <vt:lpstr>Transaction State</vt:lpstr>
      <vt:lpstr>PowerPoint Presentation</vt:lpstr>
      <vt:lpstr>Atomicity</vt:lpstr>
      <vt:lpstr>Atomicity</vt:lpstr>
      <vt:lpstr>Atomicty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MySQL (Locking) Isolation</vt:lpstr>
      <vt:lpstr>Isolation Levels  (https://en.wikipedia.org/wiki/Isolation_(database_systems)</vt:lpstr>
      <vt:lpstr>In Databases, Cursors Define Isolation </vt:lpstr>
      <vt:lpstr>PowerPoint Presentation</vt:lpstr>
      <vt:lpstr>PowerPoint Presentation</vt:lpstr>
      <vt:lpstr>Wide Flat Tables</vt:lpstr>
      <vt:lpstr>Chapter 20: Data Analysis </vt:lpstr>
      <vt:lpstr>Chapter 20: Data Analysis </vt:lpstr>
      <vt:lpstr>Decision Support Systems</vt:lpstr>
      <vt:lpstr>Decision-Support Systems: Overview</vt:lpstr>
      <vt:lpstr>Data Warehousing</vt:lpstr>
      <vt:lpstr>Data Warehousing</vt:lpstr>
      <vt:lpstr>Design Issues</vt:lpstr>
      <vt:lpstr>More Warehouse Design Issues</vt:lpstr>
      <vt:lpstr>Warehouse Schemas</vt:lpstr>
      <vt:lpstr>Data Warehouse Schema</vt:lpstr>
      <vt:lpstr>PowerPoint Presentation</vt:lpstr>
      <vt:lpstr>Classic Models</vt:lpstr>
      <vt:lpstr>Go To Notebook</vt:lpstr>
      <vt:lpstr>PowerPoint Presentation</vt:lpstr>
      <vt:lpstr>Transaction State (Cont.)</vt:lpstr>
      <vt:lpstr>Concurrent Executions</vt:lpstr>
      <vt:lpstr>Schedules</vt:lpstr>
      <vt:lpstr>Schedule 1</vt:lpstr>
      <vt:lpstr>Schedule 2</vt:lpstr>
      <vt:lpstr>Schedule 3</vt:lpstr>
      <vt:lpstr>Schedule 4</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Other Notions of Serializability</vt:lpstr>
      <vt:lpstr>Testing for Serializability </vt:lpstr>
      <vt:lpstr>Test for Conflict Serializability</vt:lpstr>
      <vt:lpstr>Test for View Serializability</vt:lpstr>
      <vt:lpstr>Recoverable Schedules</vt:lpstr>
      <vt:lpstr>Cascading Rollbacks</vt:lpstr>
      <vt:lpstr>Cascadeless Schedules</vt:lpstr>
      <vt:lpstr>Concurrency Control</vt:lpstr>
      <vt:lpstr>Concurrency Control (Cont.)</vt:lpstr>
      <vt:lpstr>Concurrency Control vs. Serializability Tests</vt:lpstr>
      <vt:lpstr>Weak Levels of Consistency</vt:lpstr>
      <vt:lpstr>Levels of Consistency in SQL-92</vt:lpstr>
      <vt:lpstr>Levels of Consistency</vt:lpstr>
      <vt:lpstr>Transaction Definition in SQL</vt:lpstr>
      <vt:lpstr>Implementation of Isolation Levels</vt:lpstr>
      <vt:lpstr>Transactions as SQL Statements</vt:lpstr>
      <vt:lpstr>Trading Consistency for Availability</vt:lpstr>
      <vt:lpstr>What is Consistency?</vt:lpstr>
      <vt:lpstr>Availability</vt:lpstr>
      <vt:lpstr>Brewer’s CAP Theorem</vt:lpstr>
      <vt:lpstr>Eventual Consistency</vt:lpstr>
      <vt:lpstr>Availability vs Latency</vt:lpstr>
      <vt:lpstr>Cloud Databases</vt:lpstr>
      <vt:lpstr>Data Storage on the Cloud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773</cp:revision>
  <cp:lastPrinted>2018-11-15T21:01:50Z</cp:lastPrinted>
  <dcterms:created xsi:type="dcterms:W3CDTF">2010-04-12T23:12:02Z</dcterms:created>
  <dcterms:modified xsi:type="dcterms:W3CDTF">2021-04-02T17:04:22Z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